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Oswald" panose="02000503000000000000" pitchFamily="2" charset="77"/>
      <p:regular r:id="rId56"/>
      <p:bold r:id="rId57"/>
      <p:italic r:id="rId58"/>
      <p:boldItalic r:id="rId59"/>
    </p:embeddedFont>
    <p:embeddedFont>
      <p:font typeface="Oswald Light" panose="02000303000000000000" pitchFamily="2" charset="77"/>
      <p:regular r:id="rId60"/>
      <p:bold r:id="rId61"/>
      <p:italic r:id="rId62"/>
    </p:embeddedFont>
    <p:embeddedFont>
      <p:font typeface="Oswald Medium" panose="02000603000000000000" pitchFamily="2" charset="77"/>
      <p:regular r:id="rId63"/>
      <p:bold r:id="rId64"/>
      <p:italic r:id="rId65"/>
    </p:embeddedFont>
    <p:embeddedFont>
      <p:font typeface="Roboto" pitchFamily="2" charset="0"/>
      <p:regular r:id="rId66"/>
      <p:bold r:id="rId67"/>
      <p:italic r:id="rId68"/>
      <p:boldItalic r:id="rId69"/>
    </p:embeddedFont>
    <p:embeddedFont>
      <p:font typeface="Roboto Light"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91" d="100"/>
          <a:sy n="191" d="100"/>
        </p:scale>
        <p:origin x="22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upergiant.io/training/"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0"/>
              </a:spcBef>
              <a:spcAft>
                <a:spcPts val="0"/>
              </a:spcAft>
              <a:buNone/>
            </a:pPr>
            <a:r>
              <a:rPr lang="en" sz="1100" b="1">
                <a:solidFill>
                  <a:srgbClr val="9900FF"/>
                </a:solidFill>
                <a:latin typeface="Arial"/>
                <a:ea typeface="Arial"/>
                <a:cs typeface="Arial"/>
                <a:sym typeface="Arial"/>
              </a:rPr>
              <a:t>(AARON) </a:t>
            </a:r>
            <a:r>
              <a:rPr lang="en" sz="1100">
                <a:solidFill>
                  <a:srgbClr val="9900FF"/>
                </a:solidFill>
                <a:latin typeface="Arial"/>
                <a:ea typeface="Arial"/>
                <a:cs typeface="Arial"/>
                <a:sym typeface="Arial"/>
              </a:rPr>
              <a:t>Hello everyone.  My name is Aaron, and welcome to “How to Create Kubernetes Experts”.  Before I begin, I would like to ask a few questions of the audience:</a:t>
            </a:r>
            <a:br>
              <a:rPr lang="en" sz="1100">
                <a:solidFill>
                  <a:srgbClr val="9900FF"/>
                </a:solidFill>
                <a:latin typeface="Arial"/>
                <a:ea typeface="Arial"/>
                <a:cs typeface="Arial"/>
                <a:sym typeface="Arial"/>
              </a:rPr>
            </a:br>
            <a:br>
              <a:rPr lang="en" sz="1100">
                <a:solidFill>
                  <a:srgbClr val="9900FF"/>
                </a:solidFill>
                <a:latin typeface="Arial"/>
                <a:ea typeface="Arial"/>
                <a:cs typeface="Arial"/>
                <a:sym typeface="Arial"/>
              </a:rPr>
            </a:br>
            <a:r>
              <a:rPr lang="en" sz="1100">
                <a:solidFill>
                  <a:srgbClr val="9900FF"/>
                </a:solidFill>
                <a:latin typeface="Arial"/>
                <a:ea typeface="Arial"/>
                <a:cs typeface="Arial"/>
                <a:sym typeface="Arial"/>
              </a:rPr>
              <a:t>1.  By a show of hands, how many of you are already K8s experts?</a:t>
            </a:r>
            <a:endParaRPr sz="1100">
              <a:solidFill>
                <a:srgbClr val="9900FF"/>
              </a:solidFill>
              <a:latin typeface="Arial"/>
              <a:ea typeface="Arial"/>
              <a:cs typeface="Arial"/>
              <a:sym typeface="Arial"/>
            </a:endParaRPr>
          </a:p>
          <a:p>
            <a:pPr marL="457200" lvl="0" indent="0" algn="l" rtl="0">
              <a:lnSpc>
                <a:spcPct val="115000"/>
              </a:lnSpc>
              <a:spcBef>
                <a:spcPts val="0"/>
              </a:spcBef>
              <a:spcAft>
                <a:spcPts val="0"/>
              </a:spcAft>
              <a:buNone/>
            </a:pPr>
            <a:r>
              <a:rPr lang="en" sz="1100">
                <a:solidFill>
                  <a:srgbClr val="9900FF"/>
                </a:solidFill>
                <a:latin typeface="Arial"/>
                <a:ea typeface="Arial"/>
                <a:cs typeface="Arial"/>
                <a:sym typeface="Arial"/>
              </a:rPr>
              <a:t>2.</a:t>
            </a:r>
            <a:r>
              <a:rPr lang="en" sz="1100" b="1">
                <a:solidFill>
                  <a:srgbClr val="9900FF"/>
                </a:solidFill>
                <a:latin typeface="Arial"/>
                <a:ea typeface="Arial"/>
                <a:cs typeface="Arial"/>
                <a:sym typeface="Arial"/>
              </a:rPr>
              <a:t>  </a:t>
            </a:r>
            <a:r>
              <a:rPr lang="en" sz="1100">
                <a:solidFill>
                  <a:srgbClr val="9900FF"/>
                </a:solidFill>
                <a:latin typeface="Arial"/>
                <a:ea typeface="Arial"/>
                <a:cs typeface="Arial"/>
                <a:sym typeface="Arial"/>
              </a:rPr>
              <a:t>Alright.  How many of you are still on your way to becoming experts?</a:t>
            </a:r>
            <a:endParaRPr sz="1100">
              <a:solidFill>
                <a:srgbClr val="9900FF"/>
              </a:solidFill>
              <a:latin typeface="Arial"/>
              <a:ea typeface="Arial"/>
              <a:cs typeface="Arial"/>
              <a:sym typeface="Arial"/>
            </a:endParaRPr>
          </a:p>
          <a:p>
            <a:pPr marL="457200" lvl="0" indent="0" algn="l" rtl="0">
              <a:lnSpc>
                <a:spcPct val="115000"/>
              </a:lnSpc>
              <a:spcBef>
                <a:spcPts val="0"/>
              </a:spcBef>
              <a:spcAft>
                <a:spcPts val="0"/>
              </a:spcAft>
              <a:buNone/>
            </a:pPr>
            <a:r>
              <a:rPr lang="en" sz="1100">
                <a:solidFill>
                  <a:srgbClr val="9900FF"/>
                </a:solidFill>
                <a:latin typeface="Arial"/>
                <a:ea typeface="Arial"/>
                <a:cs typeface="Arial"/>
                <a:sym typeface="Arial"/>
              </a:rPr>
              <a:t>3.</a:t>
            </a:r>
            <a:r>
              <a:rPr lang="en" sz="1100" b="1">
                <a:solidFill>
                  <a:srgbClr val="9900FF"/>
                </a:solidFill>
                <a:latin typeface="Arial"/>
                <a:ea typeface="Arial"/>
                <a:cs typeface="Arial"/>
                <a:sym typeface="Arial"/>
              </a:rPr>
              <a:t>  </a:t>
            </a:r>
            <a:r>
              <a:rPr lang="en" sz="1100">
                <a:solidFill>
                  <a:srgbClr val="9900FF"/>
                </a:solidFill>
                <a:latin typeface="Arial"/>
                <a:ea typeface="Arial"/>
                <a:cs typeface="Arial"/>
                <a:sym typeface="Arial"/>
              </a:rPr>
              <a:t>Now, how many out here are having trouble acquiring K8s expertise in your company?</a:t>
            </a:r>
            <a:endParaRPr sz="1100">
              <a:solidFill>
                <a:srgbClr val="9900FF"/>
              </a:solidFill>
              <a:latin typeface="Arial"/>
              <a:ea typeface="Arial"/>
              <a:cs typeface="Arial"/>
              <a:sym typeface="Arial"/>
            </a:endParaRPr>
          </a:p>
          <a:p>
            <a:pPr marL="1371600" lvl="0" indent="0" algn="l" rtl="0">
              <a:lnSpc>
                <a:spcPct val="115000"/>
              </a:lnSpc>
              <a:spcBef>
                <a:spcPts val="0"/>
              </a:spcBef>
              <a:spcAft>
                <a:spcPts val="0"/>
              </a:spcAft>
              <a:buNone/>
            </a:pPr>
            <a:endParaRPr sz="1100" strike="sngStrike">
              <a:solidFill>
                <a:srgbClr val="9900FF"/>
              </a:solidFill>
              <a:latin typeface="Arial"/>
              <a:ea typeface="Arial"/>
              <a:cs typeface="Arial"/>
              <a:sym typeface="Arial"/>
            </a:endParaRPr>
          </a:p>
        </p:txBody>
      </p:sp>
      <p:sp>
        <p:nvSpPr>
          <p:cNvPr id="104" name="Google Shape;104;p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a4f80a7ff_1_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a4f80a7ff_1_9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solidFill>
                  <a:srgbClr val="38761D"/>
                </a:solidFill>
              </a:rPr>
              <a:t>Ok, cool, so creating experts is great. But isn’t this really hard to do? </a:t>
            </a:r>
            <a:endParaRPr>
              <a:solidFill>
                <a:srgbClr val="38761D"/>
              </a:solidFill>
            </a:endParaRPr>
          </a:p>
        </p:txBody>
      </p:sp>
      <p:sp>
        <p:nvSpPr>
          <p:cNvPr id="182" name="Google Shape;182;g5a4f80a7ff_1_9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914400" lvl="0" indent="0" algn="l" rtl="0">
              <a:lnSpc>
                <a:spcPct val="115000"/>
              </a:lnSpc>
              <a:spcBef>
                <a:spcPts val="0"/>
              </a:spcBef>
              <a:spcAft>
                <a:spcPts val="0"/>
              </a:spcAft>
              <a:buNone/>
            </a:pPr>
            <a:r>
              <a:rPr lang="en" sz="1100">
                <a:solidFill>
                  <a:srgbClr val="9900FF"/>
                </a:solidFill>
                <a:latin typeface="Arial"/>
                <a:ea typeface="Arial"/>
                <a:cs typeface="Arial"/>
                <a:sym typeface="Arial"/>
              </a:rPr>
              <a:t>Nope!  And what if I told you that we’ve hired newbies for 40,000 - 60,000 a year and then made them experts? This is possible as long as you foster the educational and mentoring community in your company.  With the right hiring and filtering, you can hire someone off the streets and make them K8s worthy.  We know this because we’ve done this.  Both Clarke and myself have received our CKAs at around the ½-year mark since working at Qbox.  And as a bonus, as your ability to lead and mentor improves, the time it takes for someone to go from new-hire to expert decreases.</a:t>
            </a:r>
            <a:endParaRPr strike="sngStrike">
              <a:solidFill>
                <a:srgbClr val="9900FF"/>
              </a:solidFill>
            </a:endParaRPr>
          </a:p>
        </p:txBody>
      </p:sp>
      <p:sp>
        <p:nvSpPr>
          <p:cNvPr id="188" name="Google Shape;188;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371600" lvl="2" indent="-298450" algn="l" rtl="0">
              <a:lnSpc>
                <a:spcPct val="115000"/>
              </a:lnSpc>
              <a:spcBef>
                <a:spcPts val="0"/>
              </a:spcBef>
              <a:spcAft>
                <a:spcPts val="0"/>
              </a:spcAft>
              <a:buClr>
                <a:srgbClr val="9900FF"/>
              </a:buClr>
              <a:buSzPts val="1100"/>
              <a:buAutoNum type="romanLcPeriod"/>
            </a:pPr>
            <a:r>
              <a:rPr lang="en">
                <a:solidFill>
                  <a:srgbClr val="9900FF"/>
                </a:solidFill>
              </a:rPr>
              <a:t>The goal is to hire someone new with lesser experience and </a:t>
            </a:r>
            <a:r>
              <a:rPr lang="en" i="1">
                <a:solidFill>
                  <a:srgbClr val="9900FF"/>
                </a:solidFill>
              </a:rPr>
              <a:t>create</a:t>
            </a:r>
            <a:r>
              <a:rPr lang="en">
                <a:solidFill>
                  <a:srgbClr val="9900FF"/>
                </a:solidFill>
              </a:rPr>
              <a:t> an expert.</a:t>
            </a:r>
            <a:endParaRPr>
              <a:solidFill>
                <a:srgbClr val="9900FF"/>
              </a:solidFill>
            </a:endParaRPr>
          </a:p>
          <a:p>
            <a:pPr marL="1371600" lvl="2" indent="-298450" algn="l" rtl="0">
              <a:lnSpc>
                <a:spcPct val="115000"/>
              </a:lnSpc>
              <a:spcBef>
                <a:spcPts val="0"/>
              </a:spcBef>
              <a:spcAft>
                <a:spcPts val="0"/>
              </a:spcAft>
              <a:buClr>
                <a:srgbClr val="9900FF"/>
              </a:buClr>
              <a:buSzPts val="1100"/>
              <a:buAutoNum type="romanLcPeriod"/>
            </a:pPr>
            <a:r>
              <a:rPr lang="en">
                <a:solidFill>
                  <a:srgbClr val="9900FF"/>
                </a:solidFill>
              </a:rPr>
              <a:t>So how do you do that in house?</a:t>
            </a:r>
            <a:endParaRPr sz="1100">
              <a:solidFill>
                <a:srgbClr val="9900FF"/>
              </a:solidFill>
              <a:latin typeface="Arial"/>
              <a:ea typeface="Arial"/>
              <a:cs typeface="Arial"/>
              <a:sym typeface="Arial"/>
            </a:endParaRPr>
          </a:p>
        </p:txBody>
      </p:sp>
      <p:sp>
        <p:nvSpPr>
          <p:cNvPr id="196" name="Google Shape;196;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a4f80a7ff_1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a4f80a7ff_1_1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9900FF"/>
              </a:buClr>
              <a:buSzPts val="1400"/>
              <a:buAutoNum type="arabicPeriod"/>
            </a:pPr>
            <a:r>
              <a:rPr lang="en">
                <a:solidFill>
                  <a:srgbClr val="9900FF"/>
                </a:solidFill>
              </a:rPr>
              <a:t>Let’s walk through the big picture.</a:t>
            </a:r>
            <a:endParaRPr>
              <a:solidFill>
                <a:srgbClr val="9900FF"/>
              </a:solidFill>
            </a:endParaRPr>
          </a:p>
        </p:txBody>
      </p:sp>
      <p:sp>
        <p:nvSpPr>
          <p:cNvPr id="204" name="Google Shape;204;g5a4f80a7ff_1_16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a4f80a7ff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a4f80a7ff_1_5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r>
              <a:rPr lang="en">
                <a:solidFill>
                  <a:srgbClr val="9900FF"/>
                </a:solidFill>
              </a:rPr>
              <a:t>Every company has various teams or departments that make up a company as a whole.  For example, ours has hosted elasticsearch support, hosted elasticsearch development, kubernetes training, Toolkit Development, marketing and sales, and several others.</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317500" algn="l" rtl="0">
              <a:spcBef>
                <a:spcPts val="0"/>
              </a:spcBef>
              <a:spcAft>
                <a:spcPts val="0"/>
              </a:spcAft>
              <a:buClr>
                <a:srgbClr val="9900FF"/>
              </a:buClr>
              <a:buSzPts val="1400"/>
              <a:buChar char="●"/>
            </a:pPr>
            <a:r>
              <a:rPr lang="en" strike="sngStrike">
                <a:solidFill>
                  <a:srgbClr val="9900FF"/>
                </a:solidFill>
              </a:rPr>
              <a:t>Every company has various teams or departments.</a:t>
            </a:r>
            <a:endParaRPr strike="sngStrike">
              <a:solidFill>
                <a:srgbClr val="9900FF"/>
              </a:solidFill>
            </a:endParaRPr>
          </a:p>
          <a:p>
            <a:pPr marL="914400" lvl="1" indent="-317500" algn="l" rtl="0">
              <a:spcBef>
                <a:spcPts val="0"/>
              </a:spcBef>
              <a:spcAft>
                <a:spcPts val="0"/>
              </a:spcAft>
              <a:buClr>
                <a:srgbClr val="9900FF"/>
              </a:buClr>
              <a:buSzPts val="1400"/>
              <a:buChar char="○"/>
            </a:pPr>
            <a:r>
              <a:rPr lang="en" strike="sngStrike">
                <a:solidFill>
                  <a:srgbClr val="9900FF"/>
                </a:solidFill>
              </a:rPr>
              <a:t>For example, we have a Hosted ES Support team, a Hosted ES Development team (what Aaron is on) or a Kubernetes Training team (what Clarke is on). There’s also sales teams, marketing teams, and several others.</a:t>
            </a:r>
            <a:endParaRPr strike="sngStrike">
              <a:solidFill>
                <a:srgbClr val="9900FF"/>
              </a:solidFill>
            </a:endParaRPr>
          </a:p>
        </p:txBody>
      </p:sp>
      <p:sp>
        <p:nvSpPr>
          <p:cNvPr id="211" name="Google Shape;211;g5a4f80a7ff_1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a4f80a7ff_1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a4f80a7ff_1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9900FF"/>
              </a:buClr>
              <a:buSzPts val="1400"/>
              <a:buAutoNum type="arabicPeriod"/>
            </a:pPr>
            <a:r>
              <a:rPr lang="en">
                <a:solidFill>
                  <a:srgbClr val="9900FF"/>
                </a:solidFill>
              </a:rPr>
              <a:t>Each team or department has various roles.</a:t>
            </a:r>
            <a:endParaRPr>
              <a:solidFill>
                <a:srgbClr val="9900FF"/>
              </a:solidFill>
            </a:endParaRPr>
          </a:p>
          <a:p>
            <a:pPr marL="914400" lvl="1" indent="-317500" algn="l" rtl="0">
              <a:spcBef>
                <a:spcPts val="0"/>
              </a:spcBef>
              <a:spcAft>
                <a:spcPts val="0"/>
              </a:spcAft>
              <a:buClr>
                <a:srgbClr val="9900FF"/>
              </a:buClr>
              <a:buSzPts val="1400"/>
              <a:buAutoNum type="alphaLcPeriod"/>
            </a:pPr>
            <a:r>
              <a:rPr lang="en">
                <a:solidFill>
                  <a:srgbClr val="9900FF"/>
                </a:solidFill>
              </a:rPr>
              <a:t>Each role fulfills various functions on a specific team</a:t>
            </a:r>
            <a:endParaRPr>
              <a:solidFill>
                <a:srgbClr val="9900FF"/>
              </a:solidFill>
            </a:endParaRPr>
          </a:p>
          <a:p>
            <a:pPr marL="914400" lvl="1" indent="-317500" algn="l" rtl="0">
              <a:spcBef>
                <a:spcPts val="0"/>
              </a:spcBef>
              <a:spcAft>
                <a:spcPts val="0"/>
              </a:spcAft>
              <a:buClr>
                <a:srgbClr val="9900FF"/>
              </a:buClr>
              <a:buSzPts val="1400"/>
              <a:buAutoNum type="alphaLcPeriod"/>
            </a:pPr>
            <a:r>
              <a:rPr lang="en">
                <a:solidFill>
                  <a:srgbClr val="9900FF"/>
                </a:solidFill>
              </a:rPr>
              <a:t>For example: junior developers and senior developers. Frontend and backend flavors of both of these, which cater to different skills and requirements. </a:t>
            </a:r>
            <a:endParaRPr>
              <a:solidFill>
                <a:srgbClr val="9900FF"/>
              </a:solidFill>
            </a:endParaRPr>
          </a:p>
          <a:p>
            <a:pPr marL="914400" lvl="1" indent="-317500" algn="l" rtl="0">
              <a:spcBef>
                <a:spcPts val="0"/>
              </a:spcBef>
              <a:spcAft>
                <a:spcPts val="0"/>
              </a:spcAft>
              <a:buClr>
                <a:srgbClr val="9900FF"/>
              </a:buClr>
              <a:buSzPts val="1400"/>
              <a:buAutoNum type="alphaLcPeriod"/>
            </a:pPr>
            <a:r>
              <a:rPr lang="en">
                <a:solidFill>
                  <a:srgbClr val="9900FF"/>
                </a:solidFill>
              </a:rPr>
              <a:t>Roles don’t have to have clear boundaries.  If someone seems interested in something outside their dedicated role, throw them a task regarding it.  They may surprise you.</a:t>
            </a:r>
            <a:endParaRPr>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In agile methodology, people mix and mingle their tasks and communication.</a:t>
            </a:r>
            <a:endParaRPr strike="sngStrike">
              <a:solidFill>
                <a:srgbClr val="9900FF"/>
              </a:solidFill>
            </a:endParaRPr>
          </a:p>
        </p:txBody>
      </p:sp>
      <p:sp>
        <p:nvSpPr>
          <p:cNvPr id="219" name="Google Shape;219;g5a4f80a7ff_1_9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5a4f80a7ff_1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5a4f80a7ff_1_1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9900FF"/>
              </a:buClr>
              <a:buSzPts val="1400"/>
              <a:buAutoNum type="arabicPeriod"/>
            </a:pPr>
            <a:r>
              <a:rPr lang="en">
                <a:solidFill>
                  <a:srgbClr val="9900FF"/>
                </a:solidFill>
              </a:rPr>
              <a:t>Our “to-be expert” would start in one of these roles, the “Entry Point,</a:t>
            </a:r>
            <a:endParaRPr>
              <a:solidFill>
                <a:srgbClr val="9900FF"/>
              </a:solidFill>
            </a:endParaRPr>
          </a:p>
          <a:p>
            <a:pPr marL="457200" lvl="0" indent="-317500" algn="l" rtl="0">
              <a:spcBef>
                <a:spcPts val="0"/>
              </a:spcBef>
              <a:spcAft>
                <a:spcPts val="0"/>
              </a:spcAft>
              <a:buClr>
                <a:srgbClr val="9900FF"/>
              </a:buClr>
              <a:buSzPts val="1400"/>
              <a:buAutoNum type="arabicPeriod"/>
            </a:pPr>
            <a:r>
              <a:rPr lang="en">
                <a:solidFill>
                  <a:srgbClr val="9900FF"/>
                </a:solidFill>
              </a:rPr>
              <a:t>Following that,  would make their way to Destination,</a:t>
            </a:r>
            <a:endParaRPr>
              <a:solidFill>
                <a:srgbClr val="9900FF"/>
              </a:solidFill>
            </a:endParaRPr>
          </a:p>
          <a:p>
            <a:pPr marL="914400" lvl="1" indent="-317500" algn="l" rtl="0">
              <a:spcBef>
                <a:spcPts val="0"/>
              </a:spcBef>
              <a:spcAft>
                <a:spcPts val="0"/>
              </a:spcAft>
              <a:buClr>
                <a:srgbClr val="9900FF"/>
              </a:buClr>
              <a:buSzPts val="1400"/>
              <a:buAutoNum type="alphaLcPeriod"/>
            </a:pPr>
            <a:r>
              <a:rPr lang="en">
                <a:solidFill>
                  <a:srgbClr val="9900FF"/>
                </a:solidFill>
              </a:rPr>
              <a:t>Going from one role, to another, to another, leveling up each time,</a:t>
            </a:r>
            <a:endParaRPr>
              <a:solidFill>
                <a:srgbClr val="9900FF"/>
              </a:solidFill>
            </a:endParaRPr>
          </a:p>
          <a:p>
            <a:pPr marL="1371600" marR="0" lvl="2" indent="-317500" algn="l" rtl="0">
              <a:lnSpc>
                <a:spcPct val="100000"/>
              </a:lnSpc>
              <a:spcBef>
                <a:spcPts val="0"/>
              </a:spcBef>
              <a:spcAft>
                <a:spcPts val="0"/>
              </a:spcAft>
              <a:buClr>
                <a:srgbClr val="9900FF"/>
              </a:buClr>
              <a:buSzPts val="1400"/>
              <a:buFont typeface="Arial"/>
              <a:buAutoNum type="romanLcPeriod"/>
            </a:pPr>
            <a:r>
              <a:rPr lang="en">
                <a:solidFill>
                  <a:srgbClr val="9900FF"/>
                </a:solidFill>
              </a:rPr>
              <a:t>Until they achieve the role you consider to be an expert</a:t>
            </a:r>
            <a:r>
              <a:rPr lang="en" strike="sngStrike">
                <a:solidFill>
                  <a:srgbClr val="9900FF"/>
                </a:solidFill>
              </a:rPr>
              <a:t> at your style of K8s kraken-fighting</a:t>
            </a:r>
            <a:endParaRPr strike="sngStrike">
              <a:solidFill>
                <a:srgbClr val="9900FF"/>
              </a:solidFill>
            </a:endParaRPr>
          </a:p>
          <a:p>
            <a:pPr marL="0" lvl="0" indent="0" algn="l" rtl="0">
              <a:spcBef>
                <a:spcPts val="0"/>
              </a:spcBef>
              <a:spcAft>
                <a:spcPts val="0"/>
              </a:spcAft>
              <a:buNone/>
            </a:pPr>
            <a:endParaRPr>
              <a:solidFill>
                <a:srgbClr val="9900FF"/>
              </a:solidFill>
            </a:endParaRPr>
          </a:p>
        </p:txBody>
      </p:sp>
      <p:sp>
        <p:nvSpPr>
          <p:cNvPr id="227" name="Google Shape;227;g5a4f80a7ff_1_1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5a4f80a7ff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5a4f80a7ff_1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Clr>
                <a:srgbClr val="38761D"/>
              </a:buClr>
              <a:buSzPts val="1400"/>
              <a:buAutoNum type="arabicPeriod"/>
            </a:pPr>
            <a:r>
              <a:rPr lang="en">
                <a:solidFill>
                  <a:srgbClr val="38761D"/>
                </a:solidFill>
              </a:rPr>
              <a:t>Step 1: Define the destination. Your ultimate goal.</a:t>
            </a:r>
            <a:endParaRPr>
              <a:solidFill>
                <a:srgbClr val="38761D"/>
              </a:solidFill>
            </a:endParaRPr>
          </a:p>
          <a:p>
            <a:pPr marL="914400" lvl="1" indent="-317500" algn="l" rtl="0">
              <a:lnSpc>
                <a:spcPct val="115000"/>
              </a:lnSpc>
              <a:spcBef>
                <a:spcPts val="0"/>
              </a:spcBef>
              <a:spcAft>
                <a:spcPts val="0"/>
              </a:spcAft>
              <a:buClr>
                <a:srgbClr val="38761D"/>
              </a:buClr>
              <a:buSzPts val="1400"/>
              <a:buAutoNum type="alphaLcPeriod"/>
            </a:pPr>
            <a:r>
              <a:rPr lang="en">
                <a:solidFill>
                  <a:srgbClr val="38761D"/>
                </a:solidFill>
              </a:rPr>
              <a:t>This is the Entry Point which you would say, “I have a K8s expert now.”</a:t>
            </a:r>
            <a:endParaRPr>
              <a:solidFill>
                <a:srgbClr val="38761D"/>
              </a:solidFill>
            </a:endParaRPr>
          </a:p>
          <a:p>
            <a:pPr marL="1371600" lvl="2" indent="-317500" algn="l" rtl="0">
              <a:lnSpc>
                <a:spcPct val="115000"/>
              </a:lnSpc>
              <a:spcBef>
                <a:spcPts val="0"/>
              </a:spcBef>
              <a:spcAft>
                <a:spcPts val="0"/>
              </a:spcAft>
              <a:buClr>
                <a:srgbClr val="38761D"/>
              </a:buClr>
              <a:buSzPts val="1400"/>
              <a:buAutoNum type="romanLcPeriod"/>
            </a:pPr>
            <a:r>
              <a:rPr lang="en">
                <a:solidFill>
                  <a:srgbClr val="38761D"/>
                </a:solidFill>
              </a:rPr>
              <a:t>You need to have a good grasp on the teams and roles at your company to pick one as your destination.</a:t>
            </a:r>
            <a:endParaRPr>
              <a:solidFill>
                <a:srgbClr val="38761D"/>
              </a:solidFill>
            </a:endParaRPr>
          </a:p>
          <a:p>
            <a:pPr marL="1371600" lvl="2" indent="-317500" algn="l" rtl="0">
              <a:lnSpc>
                <a:spcPct val="115000"/>
              </a:lnSpc>
              <a:spcBef>
                <a:spcPts val="0"/>
              </a:spcBef>
              <a:spcAft>
                <a:spcPts val="0"/>
              </a:spcAft>
              <a:buClr>
                <a:srgbClr val="38761D"/>
              </a:buClr>
              <a:buSzPts val="1400"/>
              <a:buAutoNum type="romanLcPeriod"/>
            </a:pPr>
            <a:r>
              <a:rPr lang="en">
                <a:solidFill>
                  <a:srgbClr val="38761D"/>
                </a:solidFill>
              </a:rPr>
              <a:t>To pick a good destination, you need to have a grasp on your company’s vision and goals</a:t>
            </a:r>
            <a:endParaRPr>
              <a:solidFill>
                <a:srgbClr val="38761D"/>
              </a:solidFill>
            </a:endParaRPr>
          </a:p>
          <a:p>
            <a:pPr marL="1828800" lvl="3" indent="-317500" algn="l" rtl="0">
              <a:lnSpc>
                <a:spcPct val="115000"/>
              </a:lnSpc>
              <a:spcBef>
                <a:spcPts val="0"/>
              </a:spcBef>
              <a:spcAft>
                <a:spcPts val="0"/>
              </a:spcAft>
              <a:buClr>
                <a:srgbClr val="38761D"/>
              </a:buClr>
              <a:buSzPts val="1400"/>
              <a:buAutoNum type="arabicPeriod"/>
            </a:pPr>
            <a:r>
              <a:rPr lang="en">
                <a:solidFill>
                  <a:srgbClr val="38761D"/>
                </a:solidFill>
              </a:rPr>
              <a:t>How they implement K8s to achieve that vision, in order to know which roles you need to fill.</a:t>
            </a:r>
            <a:endParaRPr>
              <a:solidFill>
                <a:srgbClr val="38761D"/>
              </a:solidFill>
            </a:endParaRPr>
          </a:p>
          <a:p>
            <a:pPr marL="1828800" lvl="3" indent="-317500" algn="l" rtl="0">
              <a:lnSpc>
                <a:spcPct val="115000"/>
              </a:lnSpc>
              <a:spcBef>
                <a:spcPts val="0"/>
              </a:spcBef>
              <a:spcAft>
                <a:spcPts val="0"/>
              </a:spcAft>
              <a:buClr>
                <a:srgbClr val="38761D"/>
              </a:buClr>
              <a:buSzPts val="1400"/>
              <a:buAutoNum type="arabicPeriod"/>
            </a:pPr>
            <a:r>
              <a:rPr lang="en">
                <a:solidFill>
                  <a:srgbClr val="38761D"/>
                </a:solidFill>
              </a:rPr>
              <a:t>Talk to your managers, leaders, etc.</a:t>
            </a:r>
            <a:endParaRPr>
              <a:solidFill>
                <a:srgbClr val="38761D"/>
              </a:solidFill>
            </a:endParaRPr>
          </a:p>
          <a:p>
            <a:pPr marL="2286000" lvl="4" indent="-317500" algn="l" rtl="0">
              <a:lnSpc>
                <a:spcPct val="115000"/>
              </a:lnSpc>
              <a:spcBef>
                <a:spcPts val="0"/>
              </a:spcBef>
              <a:spcAft>
                <a:spcPts val="0"/>
              </a:spcAft>
              <a:buClr>
                <a:srgbClr val="38761D"/>
              </a:buClr>
              <a:buSzPts val="1400"/>
              <a:buAutoNum type="alphaLcPeriod"/>
            </a:pPr>
            <a:r>
              <a:rPr lang="en">
                <a:solidFill>
                  <a:srgbClr val="38761D"/>
                </a:solidFill>
              </a:rPr>
              <a:t>What tools in the K8s ecosystem are you using?</a:t>
            </a:r>
            <a:endParaRPr>
              <a:solidFill>
                <a:srgbClr val="38761D"/>
              </a:solidFill>
            </a:endParaRPr>
          </a:p>
          <a:p>
            <a:pPr marL="2286000" lvl="4" indent="-317500" algn="l" rtl="0">
              <a:lnSpc>
                <a:spcPct val="115000"/>
              </a:lnSpc>
              <a:spcBef>
                <a:spcPts val="0"/>
              </a:spcBef>
              <a:spcAft>
                <a:spcPts val="0"/>
              </a:spcAft>
              <a:buClr>
                <a:srgbClr val="38761D"/>
              </a:buClr>
              <a:buSzPts val="1400"/>
              <a:buAutoNum type="alphaLcPeriod"/>
            </a:pPr>
            <a:r>
              <a:rPr lang="en">
                <a:solidFill>
                  <a:srgbClr val="38761D"/>
                </a:solidFill>
              </a:rPr>
              <a:t>How are you using them?</a:t>
            </a:r>
            <a:endParaRPr>
              <a:solidFill>
                <a:srgbClr val="38761D"/>
              </a:solidFill>
            </a:endParaRPr>
          </a:p>
          <a:p>
            <a:pPr marL="2286000" lvl="4" indent="-317500" algn="l" rtl="0">
              <a:lnSpc>
                <a:spcPct val="115000"/>
              </a:lnSpc>
              <a:spcBef>
                <a:spcPts val="0"/>
              </a:spcBef>
              <a:spcAft>
                <a:spcPts val="0"/>
              </a:spcAft>
              <a:buClr>
                <a:srgbClr val="38761D"/>
              </a:buClr>
              <a:buSzPts val="1400"/>
              <a:buAutoNum type="alphaLcPeriod"/>
            </a:pPr>
            <a:r>
              <a:rPr lang="en">
                <a:solidFill>
                  <a:srgbClr val="38761D"/>
                </a:solidFill>
              </a:rPr>
              <a:t>Those are questions you can ask.</a:t>
            </a:r>
            <a:endParaRPr>
              <a:solidFill>
                <a:srgbClr val="38761D"/>
              </a:solidFill>
            </a:endParaRPr>
          </a:p>
          <a:p>
            <a:pPr marL="1828800" lvl="3" indent="-317500" algn="l" rtl="0">
              <a:lnSpc>
                <a:spcPct val="115000"/>
              </a:lnSpc>
              <a:spcBef>
                <a:spcPts val="0"/>
              </a:spcBef>
              <a:spcAft>
                <a:spcPts val="0"/>
              </a:spcAft>
              <a:buClr>
                <a:srgbClr val="38761D"/>
              </a:buClr>
              <a:buSzPts val="1400"/>
              <a:buAutoNum type="arabicPeriod"/>
            </a:pPr>
            <a:r>
              <a:rPr lang="en">
                <a:solidFill>
                  <a:srgbClr val="38761D"/>
                </a:solidFill>
              </a:rPr>
              <a:t>These roles can be your goal.</a:t>
            </a:r>
            <a:endParaRPr>
              <a:solidFill>
                <a:srgbClr val="38761D"/>
              </a:solidFill>
            </a:endParaRPr>
          </a:p>
        </p:txBody>
      </p:sp>
      <p:sp>
        <p:nvSpPr>
          <p:cNvPr id="235" name="Google Shape;235;g5a4f80a7ff_1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a4f80a7ff_1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a4f80a7ff_1_2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Clr>
                <a:srgbClr val="38761D"/>
              </a:buClr>
              <a:buSzPts val="1400"/>
              <a:buAutoNum type="arabicPeriod"/>
            </a:pPr>
            <a:r>
              <a:rPr lang="en">
                <a:solidFill>
                  <a:srgbClr val="38761D"/>
                </a:solidFill>
              </a:rPr>
              <a:t>Or, for example, a certification, like the CKAD is valid destination.</a:t>
            </a:r>
            <a:endParaRPr>
              <a:solidFill>
                <a:srgbClr val="38761D"/>
              </a:solidFill>
            </a:endParaRPr>
          </a:p>
          <a:p>
            <a:pPr marL="914400" lvl="1" indent="-317500" algn="l" rtl="0">
              <a:lnSpc>
                <a:spcPct val="115000"/>
              </a:lnSpc>
              <a:spcBef>
                <a:spcPts val="0"/>
              </a:spcBef>
              <a:spcAft>
                <a:spcPts val="0"/>
              </a:spcAft>
              <a:buClr>
                <a:srgbClr val="38761D"/>
              </a:buClr>
              <a:buSzPts val="1400"/>
              <a:buAutoNum type="alphaLcPeriod"/>
            </a:pPr>
            <a:r>
              <a:rPr lang="en">
                <a:solidFill>
                  <a:srgbClr val="38761D"/>
                </a:solidFill>
              </a:rPr>
              <a:t>Could even be membership on a certain team.</a:t>
            </a:r>
            <a:endParaRPr>
              <a:solidFill>
                <a:srgbClr val="38761D"/>
              </a:solidFill>
            </a:endParaRPr>
          </a:p>
          <a:p>
            <a:pPr marL="914400" lvl="1" indent="-317500" algn="l" rtl="0">
              <a:lnSpc>
                <a:spcPct val="115000"/>
              </a:lnSpc>
              <a:spcBef>
                <a:spcPts val="0"/>
              </a:spcBef>
              <a:spcAft>
                <a:spcPts val="0"/>
              </a:spcAft>
              <a:buClr>
                <a:srgbClr val="38761D"/>
              </a:buClr>
              <a:buSzPts val="1400"/>
              <a:buAutoNum type="alphaLcPeriod"/>
            </a:pPr>
            <a:r>
              <a:rPr lang="en">
                <a:solidFill>
                  <a:srgbClr val="38761D"/>
                </a:solidFill>
              </a:rPr>
              <a:t>Could be anything that signifies someone has filled your need.</a:t>
            </a:r>
            <a:endParaRPr>
              <a:solidFill>
                <a:srgbClr val="38761D"/>
              </a:solidFill>
            </a:endParaRPr>
          </a:p>
          <a:p>
            <a:pPr marL="1371600" lvl="2" indent="-317500" algn="l" rtl="0">
              <a:lnSpc>
                <a:spcPct val="115000"/>
              </a:lnSpc>
              <a:spcBef>
                <a:spcPts val="0"/>
              </a:spcBef>
              <a:spcAft>
                <a:spcPts val="0"/>
              </a:spcAft>
              <a:buClr>
                <a:srgbClr val="38761D"/>
              </a:buClr>
              <a:buSzPts val="1400"/>
              <a:buAutoNum type="romanLcPeriod"/>
            </a:pPr>
            <a:r>
              <a:rPr lang="en">
                <a:solidFill>
                  <a:srgbClr val="38761D"/>
                </a:solidFill>
              </a:rPr>
              <a:t>And you can even have multiple Destinations!</a:t>
            </a:r>
            <a:endParaRPr>
              <a:solidFill>
                <a:srgbClr val="38761D"/>
              </a:solidFill>
            </a:endParaRPr>
          </a:p>
          <a:p>
            <a:pPr marL="1828800" lvl="3" indent="-317500" algn="l" rtl="0">
              <a:lnSpc>
                <a:spcPct val="115000"/>
              </a:lnSpc>
              <a:spcBef>
                <a:spcPts val="0"/>
              </a:spcBef>
              <a:spcAft>
                <a:spcPts val="0"/>
              </a:spcAft>
              <a:buClr>
                <a:srgbClr val="38761D"/>
              </a:buClr>
              <a:buSzPts val="1400"/>
              <a:buAutoNum type="arabicPeriod"/>
            </a:pPr>
            <a:r>
              <a:rPr lang="en">
                <a:solidFill>
                  <a:srgbClr val="38761D"/>
                </a:solidFill>
              </a:rPr>
              <a:t>Destination is just a flag to plant to say “we have a need for K8s expertise here.”</a:t>
            </a:r>
            <a:endParaRPr>
              <a:solidFill>
                <a:srgbClr val="38761D"/>
              </a:solidFill>
            </a:endParaRPr>
          </a:p>
          <a:p>
            <a:pPr marL="914400" lvl="1" indent="-317500" algn="l" rtl="0">
              <a:lnSpc>
                <a:spcPct val="115000"/>
              </a:lnSpc>
              <a:spcBef>
                <a:spcPts val="0"/>
              </a:spcBef>
              <a:spcAft>
                <a:spcPts val="0"/>
              </a:spcAft>
              <a:buClr>
                <a:srgbClr val="38761D"/>
              </a:buClr>
              <a:buSzPts val="1400"/>
              <a:buAutoNum type="alphaLcPeriod"/>
            </a:pPr>
            <a:r>
              <a:rPr lang="en">
                <a:solidFill>
                  <a:srgbClr val="38761D"/>
                </a:solidFill>
              </a:rPr>
              <a:t>For us, the goal is having someone who can support K8s contracts and training, because that’s where we really need more help.</a:t>
            </a:r>
            <a:endParaRPr>
              <a:solidFill>
                <a:srgbClr val="38761D"/>
              </a:solidFill>
            </a:endParaRPr>
          </a:p>
          <a:p>
            <a:pPr marL="1371600" lvl="2" indent="-317500" algn="l" rtl="0">
              <a:lnSpc>
                <a:spcPct val="115000"/>
              </a:lnSpc>
              <a:spcBef>
                <a:spcPts val="0"/>
              </a:spcBef>
              <a:spcAft>
                <a:spcPts val="0"/>
              </a:spcAft>
              <a:buClr>
                <a:srgbClr val="38761D"/>
              </a:buClr>
              <a:buSzPts val="1400"/>
              <a:buAutoNum type="romanLcPeriod"/>
            </a:pPr>
            <a:r>
              <a:rPr lang="en">
                <a:solidFill>
                  <a:srgbClr val="38761D"/>
                </a:solidFill>
              </a:rPr>
              <a:t>So our Destination is membership on any high-level role on either of our K8s teams, along with a certification.</a:t>
            </a:r>
            <a:endParaRPr>
              <a:solidFill>
                <a:srgbClr val="38761D"/>
              </a:solidFill>
            </a:endParaRPr>
          </a:p>
        </p:txBody>
      </p:sp>
      <p:sp>
        <p:nvSpPr>
          <p:cNvPr id="243" name="Google Shape;243;g5a4f80a7ff_1_2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a4f80a7ff_1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a4f80a7ff_1_2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lnSpc>
                <a:spcPct val="115000"/>
              </a:lnSpc>
              <a:spcBef>
                <a:spcPts val="0"/>
              </a:spcBef>
              <a:spcAft>
                <a:spcPts val="0"/>
              </a:spcAft>
              <a:buClr>
                <a:srgbClr val="38761D"/>
              </a:buClr>
              <a:buSzPts val="1400"/>
              <a:buAutoNum type="arabicPeriod"/>
            </a:pPr>
            <a:r>
              <a:rPr lang="en">
                <a:solidFill>
                  <a:srgbClr val="38761D"/>
                </a:solidFill>
              </a:rPr>
              <a:t>Make that destination a worthy achievement.</a:t>
            </a:r>
            <a:endParaRPr>
              <a:solidFill>
                <a:srgbClr val="38761D"/>
              </a:solidFill>
            </a:endParaRPr>
          </a:p>
          <a:p>
            <a:pPr marL="914400" lvl="1" indent="-317500" algn="l" rtl="0">
              <a:lnSpc>
                <a:spcPct val="115000"/>
              </a:lnSpc>
              <a:spcBef>
                <a:spcPts val="0"/>
              </a:spcBef>
              <a:spcAft>
                <a:spcPts val="0"/>
              </a:spcAft>
              <a:buClr>
                <a:srgbClr val="38761D"/>
              </a:buClr>
              <a:buSzPts val="1400"/>
              <a:buAutoNum type="alphaLcPeriod"/>
            </a:pPr>
            <a:r>
              <a:rPr lang="en">
                <a:solidFill>
                  <a:srgbClr val="38761D"/>
                </a:solidFill>
              </a:rPr>
              <a:t>Maybe destination role has a higher salary, better benefits, is more prestigious, gets to go on trips, etc.</a:t>
            </a:r>
            <a:endParaRPr>
              <a:solidFill>
                <a:srgbClr val="38761D"/>
              </a:solidFill>
            </a:endParaRPr>
          </a:p>
          <a:p>
            <a:pPr marL="914400" lvl="1" indent="-317500" algn="l" rtl="0">
              <a:lnSpc>
                <a:spcPct val="115000"/>
              </a:lnSpc>
              <a:spcBef>
                <a:spcPts val="0"/>
              </a:spcBef>
              <a:spcAft>
                <a:spcPts val="0"/>
              </a:spcAft>
              <a:buClr>
                <a:srgbClr val="38761D"/>
              </a:buClr>
              <a:buSzPts val="1400"/>
              <a:buAutoNum type="alphaLcPeriod"/>
            </a:pPr>
            <a:r>
              <a:rPr lang="en">
                <a:solidFill>
                  <a:srgbClr val="38761D"/>
                </a:solidFill>
              </a:rPr>
              <a:t>This is kind of like the ultimate class in an RPG.</a:t>
            </a:r>
            <a:endParaRPr>
              <a:solidFill>
                <a:srgbClr val="38761D"/>
              </a:solidFill>
            </a:endParaRPr>
          </a:p>
          <a:p>
            <a:pPr marL="457200" lvl="0" indent="-317500" algn="l" rtl="0">
              <a:lnSpc>
                <a:spcPct val="115000"/>
              </a:lnSpc>
              <a:spcBef>
                <a:spcPts val="0"/>
              </a:spcBef>
              <a:spcAft>
                <a:spcPts val="0"/>
              </a:spcAft>
              <a:buClr>
                <a:srgbClr val="38761D"/>
              </a:buClr>
              <a:buSzPts val="1400"/>
              <a:buAutoNum type="arabicPeriod"/>
            </a:pPr>
            <a:r>
              <a:rPr lang="en">
                <a:solidFill>
                  <a:srgbClr val="38761D"/>
                </a:solidFill>
              </a:rPr>
              <a:t>Note:</a:t>
            </a:r>
            <a:endParaRPr>
              <a:solidFill>
                <a:srgbClr val="38761D"/>
              </a:solidFill>
            </a:endParaRPr>
          </a:p>
          <a:p>
            <a:pPr marL="914400" lvl="1" indent="-317500" algn="l" rtl="0">
              <a:lnSpc>
                <a:spcPct val="115000"/>
              </a:lnSpc>
              <a:spcBef>
                <a:spcPts val="0"/>
              </a:spcBef>
              <a:spcAft>
                <a:spcPts val="0"/>
              </a:spcAft>
              <a:buClr>
                <a:srgbClr val="38761D"/>
              </a:buClr>
              <a:buSzPts val="1400"/>
              <a:buAutoNum type="alphaLcPeriod"/>
            </a:pPr>
            <a:r>
              <a:rPr lang="en">
                <a:solidFill>
                  <a:srgbClr val="38761D"/>
                </a:solidFill>
              </a:rPr>
              <a:t>Your needs, and thus your Destination, may change over time.</a:t>
            </a:r>
            <a:endParaRPr>
              <a:solidFill>
                <a:srgbClr val="38761D"/>
              </a:solidFill>
            </a:endParaRPr>
          </a:p>
          <a:p>
            <a:pPr marL="914400" lvl="1" indent="-317500" algn="l" rtl="0">
              <a:lnSpc>
                <a:spcPct val="115000"/>
              </a:lnSpc>
              <a:spcBef>
                <a:spcPts val="0"/>
              </a:spcBef>
              <a:spcAft>
                <a:spcPts val="0"/>
              </a:spcAft>
              <a:buClr>
                <a:srgbClr val="38761D"/>
              </a:buClr>
              <a:buSzPts val="1400"/>
              <a:buAutoNum type="alphaLcPeriod"/>
            </a:pPr>
            <a:r>
              <a:rPr lang="en">
                <a:solidFill>
                  <a:srgbClr val="38761D"/>
                </a:solidFill>
              </a:rPr>
              <a:t>Also, you may realize trainee is more exceptional with one role than another.</a:t>
            </a:r>
            <a:endParaRPr>
              <a:solidFill>
                <a:srgbClr val="38761D"/>
              </a:solidFill>
            </a:endParaRPr>
          </a:p>
          <a:p>
            <a:pPr marL="1371600" lvl="2" indent="-317500" algn="l" rtl="0">
              <a:lnSpc>
                <a:spcPct val="115000"/>
              </a:lnSpc>
              <a:spcBef>
                <a:spcPts val="0"/>
              </a:spcBef>
              <a:spcAft>
                <a:spcPts val="0"/>
              </a:spcAft>
              <a:buClr>
                <a:srgbClr val="38761D"/>
              </a:buClr>
              <a:buSzPts val="1400"/>
              <a:buAutoNum type="romanLcPeriod"/>
            </a:pPr>
            <a:r>
              <a:rPr lang="en">
                <a:solidFill>
                  <a:srgbClr val="38761D"/>
                </a:solidFill>
              </a:rPr>
              <a:t>As long as you’re getting a ROI and fulfilling your need, that’s not bad!</a:t>
            </a:r>
            <a:endParaRPr>
              <a:solidFill>
                <a:srgbClr val="38761D"/>
              </a:solidFill>
            </a:endParaRPr>
          </a:p>
        </p:txBody>
      </p:sp>
      <p:sp>
        <p:nvSpPr>
          <p:cNvPr id="251" name="Google Shape;251;g5a4f80a7ff_1_2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rgbClr val="9900FF"/>
              </a:buClr>
              <a:buSzPts val="1100"/>
              <a:buAutoNum type="arabicPeriod"/>
            </a:pPr>
            <a:r>
              <a:rPr lang="en" sz="1100" b="1">
                <a:solidFill>
                  <a:srgbClr val="9900FF"/>
                </a:solidFill>
                <a:latin typeface="Arial"/>
                <a:ea typeface="Arial"/>
                <a:cs typeface="Arial"/>
                <a:sym typeface="Arial"/>
              </a:rPr>
              <a:t>Aaron (Aaron)</a:t>
            </a:r>
            <a:endParaRPr sz="1100" b="1">
              <a:solidFill>
                <a:srgbClr val="9900FF"/>
              </a:solidFill>
              <a:latin typeface="Arial"/>
              <a:ea typeface="Arial"/>
              <a:cs typeface="Arial"/>
              <a:sym typeface="Arial"/>
            </a:endParaRPr>
          </a:p>
          <a:p>
            <a:pPr marL="914400" lvl="1" indent="-298450" algn="l" rtl="0">
              <a:lnSpc>
                <a:spcPct val="115000"/>
              </a:lnSpc>
              <a:spcBef>
                <a:spcPts val="0"/>
              </a:spcBef>
              <a:spcAft>
                <a:spcPts val="0"/>
              </a:spcAft>
              <a:buClr>
                <a:srgbClr val="9900FF"/>
              </a:buClr>
              <a:buSzPts val="1100"/>
              <a:buFont typeface="Arial"/>
              <a:buAutoNum type="alphaLcPeriod"/>
            </a:pPr>
            <a:r>
              <a:rPr lang="en" sz="1100">
                <a:solidFill>
                  <a:srgbClr val="9900FF"/>
                </a:solidFill>
                <a:latin typeface="Arial"/>
                <a:ea typeface="Arial"/>
                <a:cs typeface="Arial"/>
                <a:sym typeface="Arial"/>
              </a:rPr>
              <a:t>My name is Aaron Teague.  I started here a little over a year ago.  Before that, I was doing Technical Support and game programming in my free time.  I was hired in with no knowledge regarding containers or Kubernetes, but with some grit and fantastic mentorship, I was able to achieve my CKA in about 7 months. I’ve been able to tackle some big projects like changing storage backends, to upgrading a cluster from 1.5 to 1.13, all without customer downtime.</a:t>
            </a:r>
            <a:endParaRPr sz="1100">
              <a:solidFill>
                <a:srgbClr val="38761D"/>
              </a:solidFill>
              <a:latin typeface="Arial"/>
              <a:ea typeface="Arial"/>
              <a:cs typeface="Arial"/>
              <a:sym typeface="Arial"/>
            </a:endParaRPr>
          </a:p>
          <a:p>
            <a:pPr marL="457200" lvl="0" indent="-298450" algn="l" rtl="0">
              <a:lnSpc>
                <a:spcPct val="115000"/>
              </a:lnSpc>
              <a:spcBef>
                <a:spcPts val="0"/>
              </a:spcBef>
              <a:spcAft>
                <a:spcPts val="0"/>
              </a:spcAft>
              <a:buClr>
                <a:srgbClr val="9900FF"/>
              </a:buClr>
              <a:buSzPts val="1100"/>
              <a:buAutoNum type="arabicPeriod"/>
            </a:pPr>
            <a:r>
              <a:rPr lang="en" sz="1100" b="1">
                <a:solidFill>
                  <a:srgbClr val="38761D"/>
                </a:solidFill>
                <a:latin typeface="Arial"/>
                <a:ea typeface="Arial"/>
                <a:cs typeface="Arial"/>
                <a:sym typeface="Arial"/>
              </a:rPr>
              <a:t>Clarke (Clarke)</a:t>
            </a:r>
            <a:endParaRPr sz="1100" b="1">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Font typeface="Arial"/>
              <a:buAutoNum type="alphaLcPeriod"/>
            </a:pPr>
            <a:r>
              <a:rPr lang="en" sz="1100">
                <a:solidFill>
                  <a:srgbClr val="38761D"/>
                </a:solidFill>
                <a:latin typeface="Arial"/>
                <a:ea typeface="Arial"/>
                <a:cs typeface="Arial"/>
                <a:sym typeface="Arial"/>
              </a:rPr>
              <a:t>Kubernetes Educator</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Font typeface="Arial"/>
              <a:buAutoNum type="alphaLcPeriod"/>
            </a:pPr>
            <a:r>
              <a:rPr lang="en" sz="1100">
                <a:solidFill>
                  <a:srgbClr val="38761D"/>
                </a:solidFill>
                <a:latin typeface="Arial"/>
                <a:ea typeface="Arial"/>
                <a:cs typeface="Arial"/>
                <a:sym typeface="Arial"/>
              </a:rPr>
              <a:t>Primary training author (~100 modules)</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Font typeface="Arial"/>
              <a:buAutoNum type="alphaLcPeriod"/>
            </a:pPr>
            <a:r>
              <a:rPr lang="en" sz="1100">
                <a:solidFill>
                  <a:srgbClr val="38761D"/>
                </a:solidFill>
                <a:latin typeface="Arial"/>
                <a:ea typeface="Arial"/>
                <a:cs typeface="Arial"/>
                <a:sym typeface="Arial"/>
              </a:rPr>
              <a:t>Now a CKAD &amp; CKA</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Font typeface="Arial"/>
              <a:buAutoNum type="alphaLcPeriod"/>
            </a:pPr>
            <a:r>
              <a:rPr lang="en" sz="1100">
                <a:solidFill>
                  <a:srgbClr val="38761D"/>
                </a:solidFill>
                <a:latin typeface="Arial"/>
                <a:ea typeface="Arial"/>
                <a:cs typeface="Arial"/>
                <a:sym typeface="Arial"/>
              </a:rPr>
              <a:t>Started making training</a:t>
            </a:r>
            <a:endParaRPr sz="1100">
              <a:solidFill>
                <a:srgbClr val="38761D"/>
              </a:solidFill>
              <a:latin typeface="Arial"/>
              <a:ea typeface="Arial"/>
              <a:cs typeface="Arial"/>
              <a:sym typeface="Arial"/>
            </a:endParaRPr>
          </a:p>
          <a:p>
            <a:pPr marL="1371600" lvl="2" indent="-298450" algn="l" rtl="0">
              <a:lnSpc>
                <a:spcPct val="115000"/>
              </a:lnSpc>
              <a:spcBef>
                <a:spcPts val="0"/>
              </a:spcBef>
              <a:spcAft>
                <a:spcPts val="0"/>
              </a:spcAft>
              <a:buClr>
                <a:srgbClr val="38761D"/>
              </a:buClr>
              <a:buSzPts val="1100"/>
              <a:buFont typeface="Arial"/>
              <a:buAutoNum type="romanLcPeriod"/>
            </a:pPr>
            <a:r>
              <a:rPr lang="en" sz="1100">
                <a:solidFill>
                  <a:srgbClr val="38761D"/>
                </a:solidFill>
                <a:latin typeface="Arial"/>
                <a:ea typeface="Arial"/>
                <a:cs typeface="Arial"/>
                <a:sym typeface="Arial"/>
              </a:rPr>
              <a:t>Now company is KTP</a:t>
            </a:r>
            <a:endParaRPr sz="1100">
              <a:solidFill>
                <a:srgbClr val="38761D"/>
              </a:solidFill>
              <a:latin typeface="Arial"/>
              <a:ea typeface="Arial"/>
              <a:cs typeface="Arial"/>
              <a:sym typeface="Arial"/>
            </a:endParaRPr>
          </a:p>
          <a:p>
            <a:pPr marL="457200" lvl="0" indent="-298450" algn="l" rtl="0">
              <a:lnSpc>
                <a:spcPct val="115000"/>
              </a:lnSpc>
              <a:spcBef>
                <a:spcPts val="0"/>
              </a:spcBef>
              <a:spcAft>
                <a:spcPts val="0"/>
              </a:spcAft>
              <a:buClr>
                <a:srgbClr val="38761D"/>
              </a:buClr>
              <a:buSzPts val="1100"/>
              <a:buFont typeface="Arial"/>
              <a:buAutoNum type="arabicPeriod"/>
            </a:pPr>
            <a:r>
              <a:rPr lang="en" sz="1100">
                <a:solidFill>
                  <a:srgbClr val="38761D"/>
                </a:solidFill>
                <a:latin typeface="Arial"/>
                <a:ea typeface="Arial"/>
                <a:cs typeface="Arial"/>
                <a:sym typeface="Arial"/>
              </a:rPr>
              <a:t>Final note:</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Font typeface="Arial"/>
              <a:buAutoNum type="alphaLcPeriod"/>
            </a:pPr>
            <a:r>
              <a:rPr lang="en" sz="1100">
                <a:solidFill>
                  <a:srgbClr val="38761D"/>
                </a:solidFill>
                <a:latin typeface="Arial"/>
                <a:ea typeface="Arial"/>
                <a:cs typeface="Arial"/>
                <a:sym typeface="Arial"/>
              </a:rPr>
              <a:t>We felt pain of being new ourselves</a:t>
            </a:r>
            <a:endParaRPr sz="1100">
              <a:solidFill>
                <a:srgbClr val="38761D"/>
              </a:solidFill>
              <a:latin typeface="Arial"/>
              <a:ea typeface="Arial"/>
              <a:cs typeface="Arial"/>
              <a:sym typeface="Arial"/>
            </a:endParaRPr>
          </a:p>
          <a:p>
            <a:pPr marL="1371600" lvl="2" indent="-298450" algn="l" rtl="0">
              <a:lnSpc>
                <a:spcPct val="115000"/>
              </a:lnSpc>
              <a:spcBef>
                <a:spcPts val="0"/>
              </a:spcBef>
              <a:spcAft>
                <a:spcPts val="0"/>
              </a:spcAft>
              <a:buClr>
                <a:srgbClr val="38761D"/>
              </a:buClr>
              <a:buSzPts val="1100"/>
              <a:buFont typeface="Arial"/>
              <a:buAutoNum type="romanLcPeriod"/>
            </a:pPr>
            <a:r>
              <a:rPr lang="en" sz="1100">
                <a:solidFill>
                  <a:srgbClr val="38761D"/>
                </a:solidFill>
                <a:latin typeface="Arial"/>
                <a:ea typeface="Arial"/>
                <a:cs typeface="Arial"/>
                <a:sym typeface="Arial"/>
              </a:rPr>
              <a:t>And not having enough experts in company to help</a:t>
            </a:r>
            <a:endParaRPr sz="1100">
              <a:solidFill>
                <a:srgbClr val="9900FF"/>
              </a:solidFill>
              <a:latin typeface="Arial"/>
              <a:ea typeface="Arial"/>
              <a:cs typeface="Arial"/>
              <a:sym typeface="Arial"/>
            </a:endParaRPr>
          </a:p>
        </p:txBody>
      </p:sp>
      <p:sp>
        <p:nvSpPr>
          <p:cNvPr id="111" name="Google Shape;111;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a4f80a7ff_1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a4f80a7ff_1_1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r>
              <a:rPr lang="en">
                <a:solidFill>
                  <a:srgbClr val="9900FF"/>
                </a:solidFill>
              </a:rPr>
              <a:t>Time for Step 2 in our plan.  Define that Entry Point!  Where should someone joining your company start out?  What’s a good entry level position to take?</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0" algn="l" rtl="0">
              <a:spcBef>
                <a:spcPts val="0"/>
              </a:spcBef>
              <a:spcAft>
                <a:spcPts val="0"/>
              </a:spcAft>
              <a:buNone/>
            </a:pPr>
            <a:r>
              <a:rPr lang="en">
                <a:solidFill>
                  <a:srgbClr val="9900FF"/>
                </a:solidFill>
              </a:rPr>
              <a:t>Pick something that loosely relates to the end goal.  Is it a support position for a database?  Does the database run as a service in Kubernetes?  Perfect!</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0" algn="l" rtl="0">
              <a:spcBef>
                <a:spcPts val="0"/>
              </a:spcBef>
              <a:spcAft>
                <a:spcPts val="0"/>
              </a:spcAft>
              <a:buNone/>
            </a:pPr>
            <a:r>
              <a:rPr lang="en" strike="sngStrike">
                <a:solidFill>
                  <a:srgbClr val="9900FF"/>
                </a:solidFill>
              </a:rPr>
              <a:t>The position can even be something off the beaten path, like sells for services hosted in Kubernetes.  It becomes easier to explain a service and advertise it when you understand and can pitch the underlying architecture.</a:t>
            </a:r>
            <a:endParaRPr strike="sngStrike">
              <a:solidFill>
                <a:srgbClr val="9900FF"/>
              </a:solidFill>
            </a:endParaRPr>
          </a:p>
          <a:p>
            <a:pPr marL="457200" lvl="0" indent="0" algn="l" rtl="0">
              <a:spcBef>
                <a:spcPts val="0"/>
              </a:spcBef>
              <a:spcAft>
                <a:spcPts val="0"/>
              </a:spcAft>
              <a:buNone/>
            </a:pPr>
            <a:endParaRPr>
              <a:solidFill>
                <a:srgbClr val="9900FF"/>
              </a:solidFill>
            </a:endParaRPr>
          </a:p>
          <a:p>
            <a:pPr marL="457200" lvl="0" indent="0" algn="l" rtl="0">
              <a:spcBef>
                <a:spcPts val="0"/>
              </a:spcBef>
              <a:spcAft>
                <a:spcPts val="0"/>
              </a:spcAft>
              <a:buNone/>
            </a:pPr>
            <a:r>
              <a:rPr lang="en">
                <a:solidFill>
                  <a:srgbClr val="9900FF"/>
                </a:solidFill>
              </a:rPr>
              <a:t>In our company, that entry point is Hosted Elasticsearch support, which is managed by Kubernetes.  That’s just our goto position, but there are many options depending on your company and roles.</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317500" algn="l" rtl="0">
              <a:spcBef>
                <a:spcPts val="0"/>
              </a:spcBef>
              <a:spcAft>
                <a:spcPts val="0"/>
              </a:spcAft>
              <a:buClr>
                <a:srgbClr val="9900FF"/>
              </a:buClr>
              <a:buSzPts val="1400"/>
              <a:buAutoNum type="arabicPeriod"/>
            </a:pPr>
            <a:r>
              <a:rPr lang="en" strike="sngStrike">
                <a:solidFill>
                  <a:srgbClr val="9900FF"/>
                </a:solidFill>
              </a:rPr>
              <a:t>Step 2: Define the starting point. Define Entry Point.</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You have Destination, now where do people </a:t>
            </a:r>
            <a:r>
              <a:rPr lang="en" i="1" strike="sngStrike">
                <a:solidFill>
                  <a:srgbClr val="9900FF"/>
                </a:solidFill>
              </a:rPr>
              <a:t>start</a:t>
            </a:r>
            <a:r>
              <a:rPr lang="en" strike="sngStrike">
                <a:solidFill>
                  <a:srgbClr val="9900FF"/>
                </a:solidFill>
              </a:rPr>
              <a:t>?</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What’s a good role for an entry level hire to take?</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Pick something that will start them on their journey towards Destination.</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Maybe it’s a junior developer role where they get basic exposure to K8s.</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For us, it’s a junior Hosted ES support tech, who works on support tickets with a more experienced engineer. </a:t>
            </a:r>
            <a:endParaRPr strike="sngStrike">
              <a:solidFill>
                <a:srgbClr val="9900FF"/>
              </a:solidFill>
            </a:endParaRPr>
          </a:p>
          <a:p>
            <a:pPr marL="1828800" lvl="3" indent="-317500" algn="l" rtl="0">
              <a:spcBef>
                <a:spcPts val="0"/>
              </a:spcBef>
              <a:spcAft>
                <a:spcPts val="0"/>
              </a:spcAft>
              <a:buClr>
                <a:srgbClr val="9900FF"/>
              </a:buClr>
              <a:buSzPts val="1400"/>
              <a:buAutoNum type="arabicPeriod"/>
            </a:pPr>
            <a:r>
              <a:rPr lang="en" strike="sngStrike">
                <a:solidFill>
                  <a:srgbClr val="9900FF"/>
                </a:solidFill>
              </a:rPr>
              <a:t>Since our ES clusters run on K8s, they get a good starting dosage of exposure to K8s.</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You can also have more than one Entry Point, like you can have multiple Destinations.</a:t>
            </a:r>
            <a:endParaRPr strike="sngStrike">
              <a:solidFill>
                <a:srgbClr val="9900FF"/>
              </a:solidFill>
            </a:endParaRPr>
          </a:p>
        </p:txBody>
      </p:sp>
      <p:sp>
        <p:nvSpPr>
          <p:cNvPr id="259" name="Google Shape;259;g5a4f80a7ff_1_1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a4f80a7ff_1_1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a4f80a7ff_1_1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r>
              <a:rPr lang="en">
                <a:solidFill>
                  <a:srgbClr val="9900FF"/>
                </a:solidFill>
              </a:rPr>
              <a:t>Now that you have an entry point and a destination, your goal is to bridge that gap, by progressing some individual from role to role.  Each new role will require new skills to perform effectively.  As time goes on, they will acquire these skills, getting them closer to the final end goal.</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317500" algn="l" rtl="0">
              <a:spcBef>
                <a:spcPts val="0"/>
              </a:spcBef>
              <a:spcAft>
                <a:spcPts val="0"/>
              </a:spcAft>
              <a:buClr>
                <a:srgbClr val="9900FF"/>
              </a:buClr>
              <a:buSzPts val="1400"/>
              <a:buAutoNum type="arabicPeriod"/>
            </a:pPr>
            <a:r>
              <a:rPr lang="en" strike="sngStrike">
                <a:solidFill>
                  <a:srgbClr val="9900FF"/>
                </a:solidFill>
              </a:rPr>
              <a:t>Now you have 1 or more Entry Points and 1 or more Destinations.</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Your goal is to get someone from Entry Point to Destination.</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Employees will do this by progressing from one role to another, to another.</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Each role they take along the way will require new skills and contain new challenges.</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As they go, they will acquire these skills, unlocking the ultimate role you want them to fill.</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In this way, they will steadily level up to the ultimate role you want to fill.</a:t>
            </a:r>
            <a:endParaRPr strike="sngStrike">
              <a:solidFill>
                <a:srgbClr val="9900FF"/>
              </a:solidFill>
            </a:endParaRPr>
          </a:p>
          <a:p>
            <a:pPr marL="914400" lvl="1" indent="-317500" algn="l" rtl="0">
              <a:spcBef>
                <a:spcPts val="0"/>
              </a:spcBef>
              <a:spcAft>
                <a:spcPts val="0"/>
              </a:spcAft>
              <a:buClr>
                <a:srgbClr val="741B47"/>
              </a:buClr>
              <a:buSzPts val="1400"/>
              <a:buAutoNum type="alphaLcPeriod"/>
            </a:pPr>
            <a:r>
              <a:rPr lang="en" strike="sngStrike">
                <a:solidFill>
                  <a:srgbClr val="741B47"/>
                </a:solidFill>
              </a:rPr>
              <a:t>(diagram of company roles, roles are labeled level 1, 2, 3, unlocked, 4, 5, 6 are locked, in distance is castle with crown over it, route is marked between diagram of company roles)</a:t>
            </a:r>
            <a:endParaRPr strike="sngStrike"/>
          </a:p>
        </p:txBody>
      </p:sp>
      <p:sp>
        <p:nvSpPr>
          <p:cNvPr id="267" name="Google Shape;267;g5a4f80a7ff_1_1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a4f80a7ff_1_2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a4f80a7ff_1_2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solidFill>
                  <a:srgbClr val="9900FF"/>
                </a:solidFill>
              </a:rPr>
              <a:t>	Once that plan has been made, it’s time to look for someone to fill that initial role.  It is time to put out a job posting.  List out the skills that the role requires.  How do you know which skills that role should have?  Just look for other job postings for similar positions, copy what they do.  Skills will be needed to master that role.  Some will be mastered by doing daily tasks, projects, and other learning processes on company time or on their own.</a:t>
            </a:r>
            <a:endParaRPr>
              <a:solidFill>
                <a:srgbClr val="9900FF"/>
              </a:solidFill>
            </a:endParaRPr>
          </a:p>
          <a:p>
            <a:pPr marL="914400" lvl="0" indent="0" algn="l" rtl="0">
              <a:spcBef>
                <a:spcPts val="0"/>
              </a:spcBef>
              <a:spcAft>
                <a:spcPts val="0"/>
              </a:spcAft>
              <a:buNone/>
            </a:pPr>
            <a:endParaRPr strike="sngStrike">
              <a:solidFill>
                <a:srgbClr val="9900FF"/>
              </a:solidFill>
            </a:endParaRPr>
          </a:p>
          <a:p>
            <a:pPr marL="457200" lvl="1" indent="-304800" algn="l" rtl="0">
              <a:spcBef>
                <a:spcPts val="0"/>
              </a:spcBef>
              <a:spcAft>
                <a:spcPts val="0"/>
              </a:spcAft>
              <a:buClr>
                <a:srgbClr val="9900FF"/>
              </a:buClr>
              <a:buSzPts val="1200"/>
              <a:buFont typeface="Calibri"/>
              <a:buAutoNum type="alphaLcPeriod"/>
            </a:pPr>
            <a:r>
              <a:rPr lang="en" strike="sngStrike">
                <a:solidFill>
                  <a:srgbClr val="9900FF"/>
                </a:solidFill>
              </a:rPr>
              <a:t>Put up a job listing for your Entry Point position.</a:t>
            </a:r>
            <a:endParaRPr strike="sngStrike">
              <a:solidFill>
                <a:srgbClr val="9900FF"/>
              </a:solidFill>
            </a:endParaRPr>
          </a:p>
          <a:p>
            <a:pPr marL="914400" lvl="2" indent="-304800" algn="l" rtl="0">
              <a:spcBef>
                <a:spcPts val="0"/>
              </a:spcBef>
              <a:spcAft>
                <a:spcPts val="0"/>
              </a:spcAft>
              <a:buClr>
                <a:srgbClr val="9900FF"/>
              </a:buClr>
              <a:buSzPts val="1200"/>
              <a:buFont typeface="Calibri"/>
              <a:buAutoNum type="romanLcPeriod"/>
            </a:pPr>
            <a:r>
              <a:rPr lang="en" strike="sngStrike">
                <a:solidFill>
                  <a:srgbClr val="9900FF"/>
                </a:solidFill>
              </a:rPr>
              <a:t>Figure out which skills that role requires.</a:t>
            </a:r>
            <a:endParaRPr strike="sngStrike">
              <a:solidFill>
                <a:srgbClr val="9900FF"/>
              </a:solidFill>
            </a:endParaRPr>
          </a:p>
          <a:p>
            <a:pPr marL="1371600" lvl="3" indent="-317500" algn="l" rtl="0">
              <a:spcBef>
                <a:spcPts val="0"/>
              </a:spcBef>
              <a:spcAft>
                <a:spcPts val="0"/>
              </a:spcAft>
              <a:buClr>
                <a:srgbClr val="9900FF"/>
              </a:buClr>
              <a:buSzPts val="1400"/>
              <a:buAutoNum type="arabicPeriod"/>
            </a:pPr>
            <a:r>
              <a:rPr lang="en" strike="sngStrike">
                <a:solidFill>
                  <a:srgbClr val="9900FF"/>
                </a:solidFill>
              </a:rPr>
              <a:t>How do you know which skills the role should have? Look for others in that role. What do they do? The trainee will need skills to master that role. Some of these skills will be gained by doing projects, others by taking daily tasks, others may be earned on their own time.</a:t>
            </a:r>
            <a:endParaRPr strike="sngStrike">
              <a:solidFill>
                <a:srgbClr val="9900FF"/>
              </a:solidFill>
            </a:endParaRPr>
          </a:p>
          <a:p>
            <a:pPr marL="914400" lvl="2" indent="-304800" algn="l" rtl="0">
              <a:spcBef>
                <a:spcPts val="0"/>
              </a:spcBef>
              <a:spcAft>
                <a:spcPts val="0"/>
              </a:spcAft>
              <a:buClr>
                <a:srgbClr val="9900FF"/>
              </a:buClr>
              <a:buSzPts val="1200"/>
              <a:buFont typeface="Calibri"/>
              <a:buAutoNum type="romanLcPeriod"/>
            </a:pPr>
            <a:r>
              <a:rPr lang="en" strike="sngStrike">
                <a:solidFill>
                  <a:srgbClr val="9900FF"/>
                </a:solidFill>
              </a:rPr>
              <a:t>Then create a job listing with those skills.</a:t>
            </a:r>
            <a:endParaRPr strike="sngStrike">
              <a:solidFill>
                <a:srgbClr val="9900FF"/>
              </a:solidFill>
            </a:endParaRPr>
          </a:p>
          <a:p>
            <a:pPr marL="1828800" lvl="3" indent="-317500" algn="l" rtl="0">
              <a:spcBef>
                <a:spcPts val="0"/>
              </a:spcBef>
              <a:spcAft>
                <a:spcPts val="0"/>
              </a:spcAft>
              <a:buClr>
                <a:srgbClr val="9900FF"/>
              </a:buClr>
              <a:buSzPts val="1400"/>
              <a:buAutoNum type="arabicPeriod"/>
            </a:pPr>
            <a:r>
              <a:rPr lang="en" strike="sngStrike">
                <a:solidFill>
                  <a:srgbClr val="9900FF"/>
                </a:solidFill>
              </a:rPr>
              <a:t>For example, we start people as junior hosted ES support techs.</a:t>
            </a:r>
            <a:endParaRPr strike="sngStrike">
              <a:solidFill>
                <a:srgbClr val="9900FF"/>
              </a:solidFill>
            </a:endParaRPr>
          </a:p>
          <a:p>
            <a:pPr marL="1828800" lvl="3" indent="-317500" algn="l" rtl="0">
              <a:spcBef>
                <a:spcPts val="0"/>
              </a:spcBef>
              <a:spcAft>
                <a:spcPts val="0"/>
              </a:spcAft>
              <a:buClr>
                <a:srgbClr val="9900FF"/>
              </a:buClr>
              <a:buSzPts val="1400"/>
              <a:buAutoNum type="arabicPeriod"/>
            </a:pPr>
            <a:r>
              <a:rPr lang="en" strike="sngStrike">
                <a:solidFill>
                  <a:srgbClr val="9900FF"/>
                </a:solidFill>
              </a:rPr>
              <a:t>This requires some learning, it can be acquired in about a month on the job.</a:t>
            </a:r>
            <a:endParaRPr strike="sngStrike">
              <a:solidFill>
                <a:srgbClr val="9900FF"/>
              </a:solidFill>
            </a:endParaRPr>
          </a:p>
          <a:p>
            <a:pPr marL="0" lvl="0" indent="0" algn="l" rtl="0">
              <a:spcBef>
                <a:spcPts val="0"/>
              </a:spcBef>
              <a:spcAft>
                <a:spcPts val="0"/>
              </a:spcAft>
              <a:buNone/>
            </a:pPr>
            <a:endParaRPr>
              <a:solidFill>
                <a:srgbClr val="9900FF"/>
              </a:solidFill>
            </a:endParaRPr>
          </a:p>
        </p:txBody>
      </p:sp>
      <p:sp>
        <p:nvSpPr>
          <p:cNvPr id="275" name="Google Shape;275;g5a4f80a7ff_1_2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a4f80a7ff_1_1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a4f80a7ff_1_1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r>
              <a:rPr lang="en">
                <a:solidFill>
                  <a:srgbClr val="9900FF"/>
                </a:solidFill>
              </a:rPr>
              <a:t>Woot!  Now that THAT’s out of the way, time to hire someone.  But how do you pick the right candidate?  There’s a few key ingredients to help sort them out. </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0" algn="l" rtl="0">
              <a:spcBef>
                <a:spcPts val="0"/>
              </a:spcBef>
              <a:spcAft>
                <a:spcPts val="0"/>
              </a:spcAft>
              <a:buNone/>
            </a:pPr>
            <a:r>
              <a:rPr lang="en">
                <a:solidFill>
                  <a:srgbClr val="9900FF"/>
                </a:solidFill>
              </a:rPr>
              <a:t>First, they need to show some passion.  If they don’t have a desire to grow, they will not.</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0" algn="l" rtl="0">
              <a:spcBef>
                <a:spcPts val="0"/>
              </a:spcBef>
              <a:spcAft>
                <a:spcPts val="0"/>
              </a:spcAft>
              <a:buNone/>
            </a:pPr>
            <a:r>
              <a:rPr lang="en">
                <a:solidFill>
                  <a:srgbClr val="9900FF"/>
                </a:solidFill>
              </a:rPr>
              <a:t>2nd, determination.  Challenges WILL come up, and without a lot of grit, growth won’t follow.</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0" algn="l" rtl="0">
              <a:spcBef>
                <a:spcPts val="0"/>
              </a:spcBef>
              <a:spcAft>
                <a:spcPts val="0"/>
              </a:spcAft>
              <a:buNone/>
            </a:pPr>
            <a:r>
              <a:rPr lang="en">
                <a:solidFill>
                  <a:srgbClr val="9900FF"/>
                </a:solidFill>
              </a:rPr>
              <a:t>Last, humility.  We all know that “know it all”.  The one who has all the answers.  “Supposedly”  Seek for someone who is aware that they DO NOT have all the answers.  Growth won’t happen when someone believes they’ve already fully grown.</a:t>
            </a:r>
            <a:br>
              <a:rPr lang="en">
                <a:solidFill>
                  <a:srgbClr val="9900FF"/>
                </a:solidFill>
              </a:rPr>
            </a:br>
            <a:br>
              <a:rPr lang="en">
                <a:solidFill>
                  <a:srgbClr val="9900FF"/>
                </a:solidFill>
              </a:rPr>
            </a:br>
            <a:r>
              <a:rPr lang="en" strike="sngStrike">
                <a:solidFill>
                  <a:srgbClr val="9900FF"/>
                </a:solidFill>
              </a:rPr>
              <a:t>Step 3: Hire someone!</a:t>
            </a:r>
            <a:endParaRPr strike="sngStrike">
              <a:solidFill>
                <a:srgbClr val="9900FF"/>
              </a:solidFill>
            </a:endParaRPr>
          </a:p>
          <a:p>
            <a:pPr marL="914400" marR="0" lvl="1" indent="-317500" algn="l" rtl="0">
              <a:lnSpc>
                <a:spcPct val="100000"/>
              </a:lnSpc>
              <a:spcBef>
                <a:spcPts val="0"/>
              </a:spcBef>
              <a:spcAft>
                <a:spcPts val="0"/>
              </a:spcAft>
              <a:buClr>
                <a:srgbClr val="9900FF"/>
              </a:buClr>
              <a:buSzPts val="1400"/>
              <a:buFont typeface="Arial"/>
              <a:buAutoNum type="alphaLcPeriod"/>
            </a:pPr>
            <a:r>
              <a:rPr lang="en" strike="sngStrike">
                <a:solidFill>
                  <a:srgbClr val="9900FF"/>
                </a:solidFill>
              </a:rPr>
              <a:t>How do you pick the right candidates?</a:t>
            </a:r>
            <a:endParaRPr strike="sngStrike">
              <a:solidFill>
                <a:srgbClr val="9900FF"/>
              </a:solidFill>
            </a:endParaRPr>
          </a:p>
          <a:p>
            <a:pPr marL="1371600" lvl="2" indent="-304800" algn="l" rtl="0">
              <a:lnSpc>
                <a:spcPct val="115000"/>
              </a:lnSpc>
              <a:spcBef>
                <a:spcPts val="0"/>
              </a:spcBef>
              <a:spcAft>
                <a:spcPts val="0"/>
              </a:spcAft>
              <a:buClr>
                <a:srgbClr val="9900FF"/>
              </a:buClr>
              <a:buSzPts val="1200"/>
              <a:buFont typeface="Calibri"/>
              <a:buAutoNum type="romanLcPeriod"/>
            </a:pPr>
            <a:r>
              <a:rPr lang="en" strike="sngStrike">
                <a:solidFill>
                  <a:srgbClr val="9900FF"/>
                </a:solidFill>
              </a:rPr>
              <a:t>Trainee needs to be hungry to learn and grow.</a:t>
            </a:r>
            <a:endParaRPr strike="sngStrike">
              <a:solidFill>
                <a:srgbClr val="9900FF"/>
              </a:solidFill>
            </a:endParaRPr>
          </a:p>
          <a:p>
            <a:pPr marL="1828800" lvl="3" indent="-304800" algn="l" rtl="0">
              <a:lnSpc>
                <a:spcPct val="115000"/>
              </a:lnSpc>
              <a:spcBef>
                <a:spcPts val="0"/>
              </a:spcBef>
              <a:spcAft>
                <a:spcPts val="0"/>
              </a:spcAft>
              <a:buClr>
                <a:srgbClr val="9900FF"/>
              </a:buClr>
              <a:buSzPts val="1200"/>
              <a:buFont typeface="Calibri"/>
              <a:buAutoNum type="arabicPeriod"/>
            </a:pPr>
            <a:r>
              <a:rPr lang="en" strike="sngStrike">
                <a:solidFill>
                  <a:srgbClr val="9900FF"/>
                </a:solidFill>
              </a:rPr>
              <a:t>Hire trainees with three ingredients:</a:t>
            </a:r>
            <a:endParaRPr strike="sngStrike">
              <a:solidFill>
                <a:srgbClr val="9900FF"/>
              </a:solidFill>
            </a:endParaRPr>
          </a:p>
          <a:p>
            <a:pPr marL="2286000" lvl="4" indent="-304800" algn="l" rtl="0">
              <a:lnSpc>
                <a:spcPct val="115000"/>
              </a:lnSpc>
              <a:spcBef>
                <a:spcPts val="0"/>
              </a:spcBef>
              <a:spcAft>
                <a:spcPts val="0"/>
              </a:spcAft>
              <a:buClr>
                <a:srgbClr val="9900FF"/>
              </a:buClr>
              <a:buSzPts val="1200"/>
              <a:buFont typeface="Calibri"/>
              <a:buAutoNum type="alphaLcPeriod"/>
            </a:pPr>
            <a:r>
              <a:rPr lang="en" strike="sngStrike">
                <a:solidFill>
                  <a:srgbClr val="9900FF"/>
                </a:solidFill>
              </a:rPr>
              <a:t>Passion</a:t>
            </a:r>
            <a:endParaRPr strike="sngStrike">
              <a:solidFill>
                <a:srgbClr val="9900FF"/>
              </a:solidFill>
            </a:endParaRPr>
          </a:p>
          <a:p>
            <a:pPr marL="2743200" lvl="5" indent="-304800" algn="l" rtl="0">
              <a:lnSpc>
                <a:spcPct val="115000"/>
              </a:lnSpc>
              <a:spcBef>
                <a:spcPts val="0"/>
              </a:spcBef>
              <a:spcAft>
                <a:spcPts val="0"/>
              </a:spcAft>
              <a:buClr>
                <a:srgbClr val="9900FF"/>
              </a:buClr>
              <a:buSzPts val="1200"/>
              <a:buFont typeface="Calibri"/>
              <a:buAutoNum type="romanLcPeriod"/>
            </a:pPr>
            <a:r>
              <a:rPr lang="en" strike="sngStrike">
                <a:solidFill>
                  <a:srgbClr val="9900FF"/>
                </a:solidFill>
              </a:rPr>
              <a:t>If you don’t have a desire to grow, you’ll never try to... you won’t grow.</a:t>
            </a:r>
            <a:endParaRPr strike="sngStrike">
              <a:solidFill>
                <a:srgbClr val="9900FF"/>
              </a:solidFill>
            </a:endParaRPr>
          </a:p>
          <a:p>
            <a:pPr marL="2286000" lvl="4" indent="-304800" algn="l" rtl="0">
              <a:lnSpc>
                <a:spcPct val="115000"/>
              </a:lnSpc>
              <a:spcBef>
                <a:spcPts val="0"/>
              </a:spcBef>
              <a:spcAft>
                <a:spcPts val="0"/>
              </a:spcAft>
              <a:buClr>
                <a:srgbClr val="9900FF"/>
              </a:buClr>
              <a:buSzPts val="1200"/>
              <a:buFont typeface="Calibri"/>
              <a:buAutoNum type="alphaLcPeriod"/>
            </a:pPr>
            <a:r>
              <a:rPr lang="en" strike="sngStrike">
                <a:solidFill>
                  <a:srgbClr val="9900FF"/>
                </a:solidFill>
              </a:rPr>
              <a:t>Determination</a:t>
            </a:r>
            <a:endParaRPr strike="sngStrike">
              <a:solidFill>
                <a:srgbClr val="9900FF"/>
              </a:solidFill>
            </a:endParaRPr>
          </a:p>
          <a:p>
            <a:pPr marL="2743200" lvl="5" indent="-304800" algn="l" rtl="0">
              <a:lnSpc>
                <a:spcPct val="115000"/>
              </a:lnSpc>
              <a:spcBef>
                <a:spcPts val="0"/>
              </a:spcBef>
              <a:spcAft>
                <a:spcPts val="0"/>
              </a:spcAft>
              <a:buClr>
                <a:srgbClr val="9900FF"/>
              </a:buClr>
              <a:buSzPts val="1200"/>
              <a:buFont typeface="Calibri"/>
              <a:buAutoNum type="romanLcPeriod"/>
            </a:pPr>
            <a:r>
              <a:rPr lang="en" strike="sngStrike">
                <a:solidFill>
                  <a:srgbClr val="9900FF"/>
                </a:solidFill>
              </a:rPr>
              <a:t>If you can’t face the challenges of growing, you’ll never overcome them... you won’t grow.</a:t>
            </a:r>
            <a:endParaRPr strike="sngStrike">
              <a:solidFill>
                <a:srgbClr val="9900FF"/>
              </a:solidFill>
            </a:endParaRPr>
          </a:p>
          <a:p>
            <a:pPr marL="2286000" lvl="4" indent="-304800" algn="l" rtl="0">
              <a:lnSpc>
                <a:spcPct val="115000"/>
              </a:lnSpc>
              <a:spcBef>
                <a:spcPts val="0"/>
              </a:spcBef>
              <a:spcAft>
                <a:spcPts val="0"/>
              </a:spcAft>
              <a:buClr>
                <a:srgbClr val="9900FF"/>
              </a:buClr>
              <a:buSzPts val="1200"/>
              <a:buFont typeface="Calibri"/>
              <a:buAutoNum type="alphaLcPeriod"/>
            </a:pPr>
            <a:r>
              <a:rPr lang="en" strike="sngStrike">
                <a:solidFill>
                  <a:srgbClr val="9900FF"/>
                </a:solidFill>
              </a:rPr>
              <a:t>Humility</a:t>
            </a:r>
            <a:endParaRPr strike="sngStrike">
              <a:solidFill>
                <a:srgbClr val="9900FF"/>
              </a:solidFill>
            </a:endParaRPr>
          </a:p>
          <a:p>
            <a:pPr marL="2743200" lvl="5" indent="-304800" algn="l" rtl="0">
              <a:lnSpc>
                <a:spcPct val="115000"/>
              </a:lnSpc>
              <a:spcBef>
                <a:spcPts val="0"/>
              </a:spcBef>
              <a:spcAft>
                <a:spcPts val="0"/>
              </a:spcAft>
              <a:buClr>
                <a:srgbClr val="9900FF"/>
              </a:buClr>
              <a:buSzPts val="1200"/>
              <a:buFont typeface="Calibri"/>
              <a:buAutoNum type="romanLcPeriod"/>
            </a:pPr>
            <a:r>
              <a:rPr lang="en" strike="sngStrike">
                <a:solidFill>
                  <a:srgbClr val="9900FF"/>
                </a:solidFill>
              </a:rPr>
              <a:t>If you already think you’re great at something, you’ll never try to be greater… you won’t grow.</a:t>
            </a:r>
            <a:endParaRPr strike="sngStrike">
              <a:solidFill>
                <a:srgbClr val="9900FF"/>
              </a:solidFill>
            </a:endParaRPr>
          </a:p>
          <a:p>
            <a:pPr marL="2743200" lvl="5" indent="-304800" algn="l" rtl="0">
              <a:lnSpc>
                <a:spcPct val="115000"/>
              </a:lnSpc>
              <a:spcBef>
                <a:spcPts val="0"/>
              </a:spcBef>
              <a:spcAft>
                <a:spcPts val="0"/>
              </a:spcAft>
              <a:buClr>
                <a:srgbClr val="9900FF"/>
              </a:buClr>
              <a:buSzPts val="1200"/>
              <a:buFont typeface="Calibri"/>
              <a:buAutoNum type="romanLcPeriod"/>
            </a:pPr>
            <a:r>
              <a:rPr lang="en" strike="sngStrike">
                <a:solidFill>
                  <a:srgbClr val="9900FF"/>
                </a:solidFill>
              </a:rPr>
              <a:t>The people who raise the bar are those who never stop reaching for it.</a:t>
            </a:r>
            <a:endParaRPr strike="sngStrike">
              <a:solidFill>
                <a:srgbClr val="9900FF"/>
              </a:solidFill>
            </a:endParaRPr>
          </a:p>
          <a:p>
            <a:pPr marL="3200400" lvl="6" indent="-304800" algn="l" rtl="0">
              <a:lnSpc>
                <a:spcPct val="115000"/>
              </a:lnSpc>
              <a:spcBef>
                <a:spcPts val="0"/>
              </a:spcBef>
              <a:spcAft>
                <a:spcPts val="0"/>
              </a:spcAft>
              <a:buClr>
                <a:srgbClr val="9900FF"/>
              </a:buClr>
              <a:buSzPts val="1200"/>
              <a:buFont typeface="Calibri"/>
              <a:buAutoNum type="arabicPeriod"/>
            </a:pPr>
            <a:r>
              <a:rPr lang="en" strike="sngStrike">
                <a:solidFill>
                  <a:srgbClr val="9900FF"/>
                </a:solidFill>
              </a:rPr>
              <a:t>Those who never stop reaching for the bar are those who never see themselves above it.</a:t>
            </a:r>
            <a:endParaRPr strike="sngStrike">
              <a:solidFill>
                <a:srgbClr val="9900FF"/>
              </a:solidFill>
            </a:endParaRPr>
          </a:p>
          <a:p>
            <a:pPr marL="0" lvl="0" indent="0" algn="l" rtl="0">
              <a:lnSpc>
                <a:spcPct val="115000"/>
              </a:lnSpc>
              <a:spcBef>
                <a:spcPts val="0"/>
              </a:spcBef>
              <a:spcAft>
                <a:spcPts val="0"/>
              </a:spcAft>
              <a:buNone/>
            </a:pPr>
            <a:endParaRPr>
              <a:solidFill>
                <a:srgbClr val="9900FF"/>
              </a:solidFill>
            </a:endParaRPr>
          </a:p>
        </p:txBody>
      </p:sp>
      <p:sp>
        <p:nvSpPr>
          <p:cNvPr id="281" name="Google Shape;281;g5a4f80a7ff_1_1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5a4f80a7ff_1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5a4f80a7ff_1_2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lnSpc>
                <a:spcPct val="115000"/>
              </a:lnSpc>
              <a:spcBef>
                <a:spcPts val="0"/>
              </a:spcBef>
              <a:spcAft>
                <a:spcPts val="0"/>
              </a:spcAft>
              <a:buNone/>
            </a:pPr>
            <a:r>
              <a:rPr lang="en">
                <a:solidFill>
                  <a:srgbClr val="9900FF"/>
                </a:solidFill>
              </a:rPr>
              <a:t>It can be really helpful if a candidate already has experiences with other skills you need, but there is no substitute for those three qualities mentioned.  Like a video game, sometimes a good buff or multiplier outweighs a high-leveled skill in the long run, and that’s what you should be hiring for.  The long run.</a:t>
            </a:r>
            <a:endParaRPr>
              <a:solidFill>
                <a:srgbClr val="9900FF"/>
              </a:solidFill>
            </a:endParaRPr>
          </a:p>
          <a:p>
            <a:pPr marL="457200" lvl="0" indent="0" algn="l" rtl="0">
              <a:lnSpc>
                <a:spcPct val="115000"/>
              </a:lnSpc>
              <a:spcBef>
                <a:spcPts val="0"/>
              </a:spcBef>
              <a:spcAft>
                <a:spcPts val="0"/>
              </a:spcAft>
              <a:buNone/>
            </a:pPr>
            <a:endParaRPr>
              <a:solidFill>
                <a:srgbClr val="9900FF"/>
              </a:solidFill>
            </a:endParaRPr>
          </a:p>
          <a:p>
            <a:pPr marL="457200" lvl="0" indent="0" algn="l" rtl="0">
              <a:lnSpc>
                <a:spcPct val="115000"/>
              </a:lnSpc>
              <a:spcBef>
                <a:spcPts val="0"/>
              </a:spcBef>
              <a:spcAft>
                <a:spcPts val="0"/>
              </a:spcAft>
              <a:buNone/>
            </a:pPr>
            <a:br>
              <a:rPr lang="en">
                <a:solidFill>
                  <a:srgbClr val="9900FF"/>
                </a:solidFill>
              </a:rPr>
            </a:br>
            <a:br>
              <a:rPr lang="en">
                <a:solidFill>
                  <a:srgbClr val="9900FF"/>
                </a:solidFill>
              </a:rPr>
            </a:br>
            <a:r>
              <a:rPr lang="en" strike="sngStrike">
                <a:solidFill>
                  <a:srgbClr val="9900FF"/>
                </a:solidFill>
              </a:rPr>
              <a:t>It can be really useful if candidates have experience with the other skills you need</a:t>
            </a:r>
            <a:endParaRPr strike="sngStrike">
              <a:solidFill>
                <a:srgbClr val="9900FF"/>
              </a:solidFill>
            </a:endParaRPr>
          </a:p>
          <a:p>
            <a:pPr marL="914400" lvl="1" indent="-317500" algn="l" rtl="0">
              <a:lnSpc>
                <a:spcPct val="115000"/>
              </a:lnSpc>
              <a:spcBef>
                <a:spcPts val="0"/>
              </a:spcBef>
              <a:spcAft>
                <a:spcPts val="0"/>
              </a:spcAft>
              <a:buClr>
                <a:srgbClr val="9900FF"/>
              </a:buClr>
              <a:buSzPts val="1400"/>
              <a:buAutoNum type="alphaLcPeriod"/>
            </a:pPr>
            <a:r>
              <a:rPr lang="en" strike="sngStrike">
                <a:solidFill>
                  <a:srgbClr val="9900FF"/>
                </a:solidFill>
              </a:rPr>
              <a:t>But remember that there is no substitute for these three qualities!</a:t>
            </a:r>
            <a:endParaRPr strike="sngStrike">
              <a:solidFill>
                <a:srgbClr val="9900FF"/>
              </a:solidFill>
            </a:endParaRPr>
          </a:p>
          <a:p>
            <a:pPr marL="1371600" lvl="2" indent="-317500" algn="l" rtl="0">
              <a:lnSpc>
                <a:spcPct val="115000"/>
              </a:lnSpc>
              <a:spcBef>
                <a:spcPts val="0"/>
              </a:spcBef>
              <a:spcAft>
                <a:spcPts val="0"/>
              </a:spcAft>
              <a:buClr>
                <a:srgbClr val="9900FF"/>
              </a:buClr>
              <a:buSzPts val="1400"/>
              <a:buAutoNum type="romanLcPeriod"/>
            </a:pPr>
            <a:r>
              <a:rPr lang="en" strike="sngStrike">
                <a:solidFill>
                  <a:srgbClr val="9900FF"/>
                </a:solidFill>
              </a:rPr>
              <a:t>Like in a video game, sometimes a good buff or multiplier outweighs a high-leveled skill in the long run.</a:t>
            </a:r>
            <a:endParaRPr strike="sngStrike">
              <a:solidFill>
                <a:srgbClr val="9900FF"/>
              </a:solidFill>
            </a:endParaRPr>
          </a:p>
          <a:p>
            <a:pPr marL="1371600" lvl="2" indent="-317500" algn="l" rtl="0">
              <a:lnSpc>
                <a:spcPct val="115000"/>
              </a:lnSpc>
              <a:spcBef>
                <a:spcPts val="0"/>
              </a:spcBef>
              <a:spcAft>
                <a:spcPts val="0"/>
              </a:spcAft>
              <a:buClr>
                <a:srgbClr val="9900FF"/>
              </a:buClr>
              <a:buSzPts val="1400"/>
              <a:buAutoNum type="romanLcPeriod"/>
            </a:pPr>
            <a:r>
              <a:rPr lang="en" strike="sngStrike">
                <a:solidFill>
                  <a:srgbClr val="9900FF"/>
                </a:solidFill>
              </a:rPr>
              <a:t>Someone with a knack for learning will eventually outpace someone who already knows a lot but who isn’t passionate, determined, and humble.</a:t>
            </a:r>
            <a:endParaRPr strike="sngStrike">
              <a:solidFill>
                <a:srgbClr val="9900FF"/>
              </a:solidFill>
            </a:endParaRPr>
          </a:p>
          <a:p>
            <a:pPr marL="1371600" lvl="2" indent="-317500" algn="l" rtl="0">
              <a:lnSpc>
                <a:spcPct val="115000"/>
              </a:lnSpc>
              <a:spcBef>
                <a:spcPts val="0"/>
              </a:spcBef>
              <a:spcAft>
                <a:spcPts val="0"/>
              </a:spcAft>
              <a:buClr>
                <a:srgbClr val="9900FF"/>
              </a:buClr>
              <a:buSzPts val="1400"/>
              <a:buAutoNum type="romanLcPeriod"/>
            </a:pPr>
            <a:r>
              <a:rPr lang="en" strike="sngStrike">
                <a:solidFill>
                  <a:srgbClr val="9900FF"/>
                </a:solidFill>
              </a:rPr>
              <a:t>(picture of candidates, including Stevie, with different skill bars above their heads? And Bork is looking contemplatively at the candidates, with a cursor over Stevie, who has a sparkling buff indicator for “determination?”)</a:t>
            </a:r>
            <a:endParaRPr strike="sngStrike">
              <a:solidFill>
                <a:srgbClr val="9900FF"/>
              </a:solidFill>
            </a:endParaRPr>
          </a:p>
        </p:txBody>
      </p:sp>
      <p:sp>
        <p:nvSpPr>
          <p:cNvPr id="289" name="Google Shape;289;g5a4f80a7ff_1_2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a4f80a7ff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a4f80a7ff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lnSpc>
                <a:spcPct val="115000"/>
              </a:lnSpc>
              <a:spcBef>
                <a:spcPts val="0"/>
              </a:spcBef>
              <a:spcAft>
                <a:spcPts val="0"/>
              </a:spcAft>
              <a:buNone/>
            </a:pPr>
            <a:r>
              <a:rPr lang="en">
                <a:solidFill>
                  <a:srgbClr val="9900FF"/>
                </a:solidFill>
              </a:rPr>
              <a:t>But how do you test a job candidate for these traits?  Well, you can check various sources like colleagues, linkedIn, and Github.  Does the candidate appear to be taking on new challenges?  Have they improved their skills in the last 6 months?  Do they have some hobbies that they love that require some dedication?  What about a portfolio that they take pride in and update?</a:t>
            </a:r>
            <a:endParaRPr>
              <a:solidFill>
                <a:srgbClr val="9900FF"/>
              </a:solidFill>
            </a:endParaRPr>
          </a:p>
          <a:p>
            <a:pPr marL="457200" lvl="0" indent="0" algn="l" rtl="0">
              <a:lnSpc>
                <a:spcPct val="115000"/>
              </a:lnSpc>
              <a:spcBef>
                <a:spcPts val="0"/>
              </a:spcBef>
              <a:spcAft>
                <a:spcPts val="0"/>
              </a:spcAft>
              <a:buNone/>
            </a:pPr>
            <a:endParaRPr>
              <a:solidFill>
                <a:srgbClr val="9900FF"/>
              </a:solidFill>
            </a:endParaRPr>
          </a:p>
          <a:p>
            <a:pPr marL="457200" lvl="0" indent="0" algn="l" rtl="0">
              <a:lnSpc>
                <a:spcPct val="115000"/>
              </a:lnSpc>
              <a:spcBef>
                <a:spcPts val="0"/>
              </a:spcBef>
              <a:spcAft>
                <a:spcPts val="0"/>
              </a:spcAft>
              <a:buNone/>
            </a:pPr>
            <a:r>
              <a:rPr lang="en">
                <a:solidFill>
                  <a:srgbClr val="9900FF"/>
                </a:solidFill>
              </a:rPr>
              <a:t>Remember, it isn’t about their skill, but rather looking at their ability to learn and grow.  To embrace new challenges.  To have a basic understanding of technology, but a eagerness to push their understanding further.</a:t>
            </a:r>
            <a:endParaRPr>
              <a:solidFill>
                <a:srgbClr val="9900FF"/>
              </a:solidFill>
            </a:endParaRPr>
          </a:p>
          <a:p>
            <a:pPr marL="457200" lvl="0" indent="0" algn="l" rtl="0">
              <a:lnSpc>
                <a:spcPct val="115000"/>
              </a:lnSpc>
              <a:spcBef>
                <a:spcPts val="0"/>
              </a:spcBef>
              <a:spcAft>
                <a:spcPts val="0"/>
              </a:spcAft>
              <a:buNone/>
            </a:pPr>
            <a:endParaRPr>
              <a:solidFill>
                <a:srgbClr val="9900FF"/>
              </a:solidFill>
            </a:endParaRPr>
          </a:p>
          <a:p>
            <a:pPr marL="457200" lvl="0" indent="-304800" algn="l" rtl="0">
              <a:lnSpc>
                <a:spcPct val="115000"/>
              </a:lnSpc>
              <a:spcBef>
                <a:spcPts val="0"/>
              </a:spcBef>
              <a:spcAft>
                <a:spcPts val="0"/>
              </a:spcAft>
              <a:buClr>
                <a:srgbClr val="9900FF"/>
              </a:buClr>
              <a:buSzPts val="1200"/>
              <a:buFont typeface="Calibri"/>
              <a:buAutoNum type="arabicPeriod"/>
            </a:pPr>
            <a:r>
              <a:rPr lang="en" strike="sngStrike">
                <a:solidFill>
                  <a:srgbClr val="9900FF"/>
                </a:solidFill>
              </a:rPr>
              <a:t>How do you test for these candidate traits?</a:t>
            </a:r>
            <a:endParaRPr strike="sngStrike">
              <a:solidFill>
                <a:srgbClr val="9900FF"/>
              </a:solidFill>
            </a:endParaRPr>
          </a:p>
          <a:p>
            <a:pPr marL="914400" lvl="1" indent="-304800" algn="l" rtl="0">
              <a:lnSpc>
                <a:spcPct val="115000"/>
              </a:lnSpc>
              <a:spcBef>
                <a:spcPts val="0"/>
              </a:spcBef>
              <a:spcAft>
                <a:spcPts val="0"/>
              </a:spcAft>
              <a:buClr>
                <a:srgbClr val="9900FF"/>
              </a:buClr>
              <a:buSzPts val="1200"/>
              <a:buFont typeface="Calibri"/>
              <a:buAutoNum type="alphaLcPeriod"/>
            </a:pPr>
            <a:r>
              <a:rPr lang="en" strike="sngStrike">
                <a:solidFill>
                  <a:srgbClr val="9900FF"/>
                </a:solidFill>
              </a:rPr>
              <a:t>Check recent growth.</a:t>
            </a:r>
            <a:endParaRPr strike="sngStrike">
              <a:solidFill>
                <a:srgbClr val="9900FF"/>
              </a:solidFill>
            </a:endParaRPr>
          </a:p>
          <a:p>
            <a:pPr marL="1371600" lvl="2" indent="-304800" algn="l" rtl="0">
              <a:lnSpc>
                <a:spcPct val="115000"/>
              </a:lnSpc>
              <a:spcBef>
                <a:spcPts val="0"/>
              </a:spcBef>
              <a:spcAft>
                <a:spcPts val="0"/>
              </a:spcAft>
              <a:buClr>
                <a:srgbClr val="9900FF"/>
              </a:buClr>
              <a:buSzPts val="1200"/>
              <a:buFont typeface="Calibri"/>
              <a:buAutoNum type="romanLcPeriod"/>
            </a:pPr>
            <a:r>
              <a:rPr lang="en" strike="sngStrike">
                <a:solidFill>
                  <a:srgbClr val="9900FF"/>
                </a:solidFill>
              </a:rPr>
              <a:t>Is the candidate taking on new challenges?</a:t>
            </a:r>
            <a:endParaRPr strike="sngStrike">
              <a:solidFill>
                <a:srgbClr val="9900FF"/>
              </a:solidFill>
            </a:endParaRPr>
          </a:p>
          <a:p>
            <a:pPr marL="1371600" lvl="2" indent="-304800" algn="l" rtl="0">
              <a:lnSpc>
                <a:spcPct val="115000"/>
              </a:lnSpc>
              <a:spcBef>
                <a:spcPts val="0"/>
              </a:spcBef>
              <a:spcAft>
                <a:spcPts val="0"/>
              </a:spcAft>
              <a:buClr>
                <a:srgbClr val="9900FF"/>
              </a:buClr>
              <a:buSzPts val="1200"/>
              <a:buFont typeface="Calibri"/>
              <a:buAutoNum type="romanLcPeriod"/>
            </a:pPr>
            <a:r>
              <a:rPr lang="en" strike="sngStrike">
                <a:solidFill>
                  <a:srgbClr val="9900FF"/>
                </a:solidFill>
              </a:rPr>
              <a:t>Have they improved their skills in the last 6 months?</a:t>
            </a:r>
            <a:endParaRPr strike="sngStrike">
              <a:solidFill>
                <a:srgbClr val="9900FF"/>
              </a:solidFill>
            </a:endParaRPr>
          </a:p>
          <a:p>
            <a:pPr marL="1371600" lvl="2" indent="-317500" algn="l" rtl="0">
              <a:lnSpc>
                <a:spcPct val="115000"/>
              </a:lnSpc>
              <a:spcBef>
                <a:spcPts val="0"/>
              </a:spcBef>
              <a:spcAft>
                <a:spcPts val="0"/>
              </a:spcAft>
              <a:buClr>
                <a:srgbClr val="9900FF"/>
              </a:buClr>
              <a:buSzPts val="1400"/>
              <a:buAutoNum type="romanLcPeriod"/>
            </a:pPr>
            <a:r>
              <a:rPr lang="en" strike="sngStrike">
                <a:solidFill>
                  <a:srgbClr val="9900FF"/>
                </a:solidFill>
              </a:rPr>
              <a:t>Do they have hobbies they love that require dedication?</a:t>
            </a:r>
            <a:endParaRPr strike="sngStrike">
              <a:solidFill>
                <a:srgbClr val="9900FF"/>
              </a:solidFill>
            </a:endParaRPr>
          </a:p>
          <a:p>
            <a:pPr marL="1371600" lvl="2" indent="-304800" algn="l" rtl="0">
              <a:lnSpc>
                <a:spcPct val="115000"/>
              </a:lnSpc>
              <a:spcBef>
                <a:spcPts val="0"/>
              </a:spcBef>
              <a:spcAft>
                <a:spcPts val="0"/>
              </a:spcAft>
              <a:buClr>
                <a:srgbClr val="9900FF"/>
              </a:buClr>
              <a:buSzPts val="1200"/>
              <a:buFont typeface="Calibri"/>
              <a:buAutoNum type="romanLcPeriod"/>
            </a:pPr>
            <a:r>
              <a:rPr lang="en" strike="sngStrike">
                <a:solidFill>
                  <a:srgbClr val="9900FF"/>
                </a:solidFill>
              </a:rPr>
              <a:t>Do they have any portfolio showing recent projects they’ve done that pushed their limits?</a:t>
            </a:r>
            <a:endParaRPr strike="sngStrike">
              <a:solidFill>
                <a:srgbClr val="9900FF"/>
              </a:solidFill>
            </a:endParaRPr>
          </a:p>
          <a:p>
            <a:pPr marL="1371600" lvl="2" indent="-304800" algn="l" rtl="0">
              <a:lnSpc>
                <a:spcPct val="115000"/>
              </a:lnSpc>
              <a:spcBef>
                <a:spcPts val="0"/>
              </a:spcBef>
              <a:spcAft>
                <a:spcPts val="0"/>
              </a:spcAft>
              <a:buClr>
                <a:srgbClr val="9900FF"/>
              </a:buClr>
              <a:buSzPts val="1200"/>
              <a:buFont typeface="Calibri"/>
              <a:buAutoNum type="romanLcPeriod"/>
            </a:pPr>
            <a:r>
              <a:rPr lang="en" strike="sngStrike">
                <a:solidFill>
                  <a:srgbClr val="9900FF"/>
                </a:solidFill>
              </a:rPr>
              <a:t>Remember, you aren’t hiring based on skill.</a:t>
            </a:r>
            <a:endParaRPr strike="sngStrike">
              <a:solidFill>
                <a:srgbClr val="9900FF"/>
              </a:solidFill>
            </a:endParaRPr>
          </a:p>
          <a:p>
            <a:pPr marL="1828800" lvl="3" indent="-304800" algn="l" rtl="0">
              <a:lnSpc>
                <a:spcPct val="115000"/>
              </a:lnSpc>
              <a:spcBef>
                <a:spcPts val="0"/>
              </a:spcBef>
              <a:spcAft>
                <a:spcPts val="0"/>
              </a:spcAft>
              <a:buClr>
                <a:srgbClr val="9900FF"/>
              </a:buClr>
              <a:buSzPts val="1200"/>
              <a:buFont typeface="Calibri"/>
              <a:buAutoNum type="arabicPeriod"/>
            </a:pPr>
            <a:r>
              <a:rPr lang="en" strike="sngStrike">
                <a:solidFill>
                  <a:srgbClr val="9900FF"/>
                </a:solidFill>
              </a:rPr>
              <a:t>It isn’t about how cool the projects they’ve done are to you.</a:t>
            </a:r>
            <a:endParaRPr strike="sngStrike">
              <a:solidFill>
                <a:srgbClr val="9900FF"/>
              </a:solidFill>
            </a:endParaRPr>
          </a:p>
          <a:p>
            <a:pPr marL="1828800" lvl="3" indent="-304800" algn="l" rtl="0">
              <a:lnSpc>
                <a:spcPct val="115000"/>
              </a:lnSpc>
              <a:spcBef>
                <a:spcPts val="0"/>
              </a:spcBef>
              <a:spcAft>
                <a:spcPts val="0"/>
              </a:spcAft>
              <a:buClr>
                <a:srgbClr val="9900FF"/>
              </a:buClr>
              <a:buSzPts val="1200"/>
              <a:buFont typeface="Calibri"/>
              <a:buAutoNum type="arabicPeriod"/>
            </a:pPr>
            <a:r>
              <a:rPr lang="en" strike="sngStrike">
                <a:solidFill>
                  <a:srgbClr val="9900FF"/>
                </a:solidFill>
              </a:rPr>
              <a:t>It’s all about pushing their personal limits.</a:t>
            </a:r>
            <a:endParaRPr strike="sngStrike">
              <a:solidFill>
                <a:srgbClr val="9900FF"/>
              </a:solidFill>
            </a:endParaRPr>
          </a:p>
          <a:p>
            <a:pPr marL="1828800" lvl="3" indent="-304800" algn="l" rtl="0">
              <a:lnSpc>
                <a:spcPct val="115000"/>
              </a:lnSpc>
              <a:spcBef>
                <a:spcPts val="0"/>
              </a:spcBef>
              <a:spcAft>
                <a:spcPts val="0"/>
              </a:spcAft>
              <a:buClr>
                <a:srgbClr val="9900FF"/>
              </a:buClr>
              <a:buSzPts val="1200"/>
              <a:buFont typeface="Calibri"/>
              <a:buAutoNum type="arabicPeriod"/>
            </a:pPr>
            <a:r>
              <a:rPr lang="en" strike="sngStrike">
                <a:solidFill>
                  <a:srgbClr val="9900FF"/>
                </a:solidFill>
              </a:rPr>
              <a:t>Require at least have a basic understanding of applications and technology!</a:t>
            </a:r>
            <a:endParaRPr strike="sngStrike">
              <a:solidFill>
                <a:srgbClr val="9900FF"/>
              </a:solidFill>
            </a:endParaRPr>
          </a:p>
          <a:p>
            <a:pPr marL="2286000" lvl="4" indent="-304800" algn="l" rtl="0">
              <a:lnSpc>
                <a:spcPct val="115000"/>
              </a:lnSpc>
              <a:spcBef>
                <a:spcPts val="0"/>
              </a:spcBef>
              <a:spcAft>
                <a:spcPts val="0"/>
              </a:spcAft>
              <a:buClr>
                <a:srgbClr val="9900FF"/>
              </a:buClr>
              <a:buSzPts val="1200"/>
              <a:buFont typeface="Calibri"/>
              <a:buAutoNum type="alphaLcPeriod"/>
            </a:pPr>
            <a:r>
              <a:rPr lang="en" strike="sngStrike">
                <a:solidFill>
                  <a:srgbClr val="9900FF"/>
                </a:solidFill>
              </a:rPr>
              <a:t>Programming projects are an indicator of this.</a:t>
            </a:r>
            <a:endParaRPr strike="sngStrike">
              <a:solidFill>
                <a:srgbClr val="9900FF"/>
              </a:solidFill>
            </a:endParaRPr>
          </a:p>
          <a:p>
            <a:pPr marL="0" lvl="0" indent="0" algn="l" rtl="0">
              <a:lnSpc>
                <a:spcPct val="150000"/>
              </a:lnSpc>
              <a:spcBef>
                <a:spcPts val="0"/>
              </a:spcBef>
              <a:spcAft>
                <a:spcPts val="0"/>
              </a:spcAft>
              <a:buNone/>
            </a:pPr>
            <a:endParaRPr b="1" strike="sngStrike">
              <a:solidFill>
                <a:srgbClr val="9900FF"/>
              </a:solidFill>
            </a:endParaRPr>
          </a:p>
          <a:p>
            <a:pPr marL="0" lvl="0" indent="0" algn="l" rtl="0">
              <a:lnSpc>
                <a:spcPct val="150000"/>
              </a:lnSpc>
              <a:spcBef>
                <a:spcPts val="0"/>
              </a:spcBef>
              <a:spcAft>
                <a:spcPts val="0"/>
              </a:spcAft>
              <a:buNone/>
            </a:pPr>
            <a:endParaRPr sz="1400" b="1" i="1" strike="sngStrike">
              <a:solidFill>
                <a:srgbClr val="9900FF"/>
              </a:solidFill>
              <a:latin typeface="Roboto"/>
              <a:ea typeface="Roboto"/>
              <a:cs typeface="Roboto"/>
              <a:sym typeface="Roboto"/>
            </a:endParaRPr>
          </a:p>
          <a:p>
            <a:pPr marL="0" lvl="0" indent="0" algn="l" rtl="0">
              <a:lnSpc>
                <a:spcPct val="150000"/>
              </a:lnSpc>
              <a:spcBef>
                <a:spcPts val="0"/>
              </a:spcBef>
              <a:spcAft>
                <a:spcPts val="0"/>
              </a:spcAft>
              <a:buNone/>
            </a:pPr>
            <a:r>
              <a:rPr lang="en" sz="1400" b="1" i="1" strike="sngStrike">
                <a:solidFill>
                  <a:srgbClr val="9900FF"/>
                </a:solidFill>
                <a:latin typeface="Roboto"/>
                <a:ea typeface="Roboto"/>
                <a:cs typeface="Roboto"/>
                <a:sym typeface="Roboto"/>
              </a:rPr>
              <a:t>Find a good hire with lots of passion.</a:t>
            </a:r>
            <a:endParaRPr sz="1400" b="1" i="1" strike="sngStrike">
              <a:solidFill>
                <a:srgbClr val="9900FF"/>
              </a:solidFill>
              <a:latin typeface="Roboto"/>
              <a:ea typeface="Roboto"/>
              <a:cs typeface="Roboto"/>
              <a:sym typeface="Roboto"/>
            </a:endParaRPr>
          </a:p>
          <a:p>
            <a:pPr marL="0" lvl="0" indent="0" algn="l" rtl="0">
              <a:lnSpc>
                <a:spcPct val="150000"/>
              </a:lnSpc>
              <a:spcBef>
                <a:spcPts val="0"/>
              </a:spcBef>
              <a:spcAft>
                <a:spcPts val="0"/>
              </a:spcAft>
              <a:buNone/>
            </a:pPr>
            <a:endParaRPr sz="1400" strike="sngStrike">
              <a:solidFill>
                <a:srgbClr val="9900FF"/>
              </a:solidFill>
              <a:latin typeface="Roboto Light"/>
              <a:ea typeface="Roboto Light"/>
              <a:cs typeface="Roboto Light"/>
              <a:sym typeface="Roboto Light"/>
            </a:endParaRPr>
          </a:p>
          <a:p>
            <a:pPr marL="0" lvl="0" indent="0" algn="l" rtl="0">
              <a:lnSpc>
                <a:spcPct val="150000"/>
              </a:lnSpc>
              <a:spcBef>
                <a:spcPts val="0"/>
              </a:spcBef>
              <a:spcAft>
                <a:spcPts val="0"/>
              </a:spcAft>
              <a:buNone/>
            </a:pPr>
            <a:r>
              <a:rPr lang="en" sz="1400" strike="sngStrike">
                <a:solidFill>
                  <a:srgbClr val="9900FF"/>
                </a:solidFill>
                <a:latin typeface="Roboto Light"/>
                <a:ea typeface="Roboto Light"/>
                <a:cs typeface="Roboto Light"/>
                <a:sym typeface="Roboto Light"/>
              </a:rPr>
              <a:t>Passion can often be hard to spot, but there are some tell-tale signs.  We often look for what a candidate knows, and not at their ability to grow.  The points to see how well they can learn is to see how well they can teach themselves.  This can be using LinkedIn profiles.  This can be recommendations from colleagues.  This can be done well using Github, to see what projects they’ve worked on.  What programming languages did they use?  Do they have a professional education experience using that language, using a college?  Does it appear to be self taught?  There isn’t a college that we know of that specializes in Kubernetes, so much experience is done using self taught means.</a:t>
            </a:r>
            <a:endParaRPr sz="1400" strike="sngStrike">
              <a:solidFill>
                <a:srgbClr val="9900FF"/>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sz="1400" strike="sngStrike">
              <a:solidFill>
                <a:srgbClr val="9900FF"/>
              </a:solidFill>
              <a:latin typeface="Roboto Light"/>
              <a:ea typeface="Roboto Light"/>
              <a:cs typeface="Roboto Light"/>
              <a:sym typeface="Roboto Light"/>
            </a:endParaRPr>
          </a:p>
          <a:p>
            <a:pPr marL="0" lvl="0" indent="0" algn="l" rtl="0">
              <a:lnSpc>
                <a:spcPct val="150000"/>
              </a:lnSpc>
              <a:spcBef>
                <a:spcPts val="0"/>
              </a:spcBef>
              <a:spcAft>
                <a:spcPts val="0"/>
              </a:spcAft>
              <a:buNone/>
            </a:pPr>
            <a:r>
              <a:rPr lang="en" sz="1400" strike="sngStrike">
                <a:solidFill>
                  <a:srgbClr val="9900FF"/>
                </a:solidFill>
                <a:latin typeface="Roboto Light"/>
                <a:ea typeface="Roboto Light"/>
                <a:cs typeface="Roboto Light"/>
                <a:sym typeface="Roboto Light"/>
              </a:rPr>
              <a:t>What about their hobbies?  It it something for pure entertainment like movies and videogames?  There’s nothing especially wrong with those hobbies, but if the hobbies are tinkering with mechanical projects, woodworking, crafting, those tend to imply a sense of learning and exploration.</a:t>
            </a:r>
            <a:endParaRPr sz="1400" strike="sngStrike">
              <a:solidFill>
                <a:srgbClr val="9900FF"/>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sz="1400" strike="sngStrike">
              <a:solidFill>
                <a:srgbClr val="9900FF"/>
              </a:solidFill>
              <a:latin typeface="Roboto Light"/>
              <a:ea typeface="Roboto Light"/>
              <a:cs typeface="Roboto Light"/>
              <a:sym typeface="Roboto Light"/>
            </a:endParaRPr>
          </a:p>
          <a:p>
            <a:pPr marL="0" lvl="0" indent="0" algn="l" rtl="0">
              <a:lnSpc>
                <a:spcPct val="150000"/>
              </a:lnSpc>
              <a:spcBef>
                <a:spcPts val="0"/>
              </a:spcBef>
              <a:spcAft>
                <a:spcPts val="0"/>
              </a:spcAft>
              <a:buNone/>
            </a:pPr>
            <a:r>
              <a:rPr lang="en" sz="1400" strike="sngStrike">
                <a:solidFill>
                  <a:srgbClr val="9900FF"/>
                </a:solidFill>
                <a:latin typeface="Roboto Light"/>
                <a:ea typeface="Roboto Light"/>
                <a:cs typeface="Roboto Light"/>
                <a:sym typeface="Roboto Light"/>
              </a:rPr>
              <a:t>Learn to target these people that show the ability to teach themselves and it will make your job much easier.</a:t>
            </a:r>
            <a:endParaRPr sz="1400" strike="sngStrike">
              <a:solidFill>
                <a:srgbClr val="9900FF"/>
              </a:solidFill>
              <a:latin typeface="Roboto Light"/>
              <a:ea typeface="Roboto Light"/>
              <a:cs typeface="Roboto Light"/>
              <a:sym typeface="Roboto Light"/>
            </a:endParaRPr>
          </a:p>
          <a:p>
            <a:pPr marL="0" lvl="0" indent="0" algn="l" rtl="0">
              <a:lnSpc>
                <a:spcPct val="150000"/>
              </a:lnSpc>
              <a:spcBef>
                <a:spcPts val="0"/>
              </a:spcBef>
              <a:spcAft>
                <a:spcPts val="0"/>
              </a:spcAft>
              <a:buNone/>
            </a:pPr>
            <a:endParaRPr sz="1400">
              <a:solidFill>
                <a:srgbClr val="9900FF"/>
              </a:solidFill>
              <a:latin typeface="Roboto Light"/>
              <a:ea typeface="Roboto Light"/>
              <a:cs typeface="Roboto Light"/>
              <a:sym typeface="Roboto Light"/>
            </a:endParaRPr>
          </a:p>
          <a:p>
            <a:pPr marL="0" lvl="0" indent="0" algn="l" rtl="0">
              <a:lnSpc>
                <a:spcPct val="150000"/>
              </a:lnSpc>
              <a:spcBef>
                <a:spcPts val="0"/>
              </a:spcBef>
              <a:spcAft>
                <a:spcPts val="0"/>
              </a:spcAft>
              <a:buClr>
                <a:schemeClr val="hlink"/>
              </a:buClr>
              <a:buSzPts val="1100"/>
              <a:buFont typeface="Arial"/>
              <a:buNone/>
            </a:pPr>
            <a:endParaRPr sz="1400">
              <a:solidFill>
                <a:srgbClr val="9900FF"/>
              </a:solidFill>
              <a:latin typeface="Roboto Light"/>
              <a:ea typeface="Roboto Light"/>
              <a:cs typeface="Roboto Light"/>
              <a:sym typeface="Roboto Light"/>
            </a:endParaRPr>
          </a:p>
        </p:txBody>
      </p:sp>
      <p:sp>
        <p:nvSpPr>
          <p:cNvPr id="297" name="Google Shape;297;g5a4f80a7ff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5a4f80a7ff_1_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5a4f80a7ff_1_2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r>
              <a:rPr lang="en">
                <a:solidFill>
                  <a:srgbClr val="9900FF"/>
                </a:solidFill>
              </a:rPr>
              <a:t>Be sure when interviewing and hiring that you be up front.  You’re hiring in for an entry position, but it’s going to take a lot of learning and be hard.  Let them know that you will be pushing them towards certification and expertise.  If you don’t and they show up on the first day with someone asking when they’ll get a CKA, it won’t lead to a very good work-employee relationship.</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0" algn="l" rtl="0">
              <a:spcBef>
                <a:spcPts val="0"/>
              </a:spcBef>
              <a:spcAft>
                <a:spcPts val="0"/>
              </a:spcAft>
              <a:buNone/>
            </a:pPr>
            <a:r>
              <a:rPr lang="en">
                <a:solidFill>
                  <a:srgbClr val="9900FF"/>
                </a:solidFill>
              </a:rPr>
              <a:t>And don’t expect expertise right away.  We’ve gotten the process down to less-than a year, and that is with a lot of trial and error.  There’s even a chance that the person you’ve picked doesn’t ever make it.  That’s the gamble we can take more easily by hiring for less and promoting as expertise is acquired.  If you need an expert sooner than later, find a company that does consultation.  It can cost a fair amount, but is often much more affordable than hiring and hoping.  Especially if you need it quickly.</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317500" algn="l" rtl="0">
              <a:spcBef>
                <a:spcPts val="0"/>
              </a:spcBef>
              <a:spcAft>
                <a:spcPts val="0"/>
              </a:spcAft>
              <a:buClr>
                <a:srgbClr val="9900FF"/>
              </a:buClr>
              <a:buSzPts val="1400"/>
              <a:buAutoNum type="arabicPeriod"/>
            </a:pPr>
            <a:r>
              <a:rPr lang="en" strike="sngStrike">
                <a:solidFill>
                  <a:srgbClr val="9900FF"/>
                </a:solidFill>
              </a:rPr>
              <a:t>Misc. Notes:</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Inform candidates that the goal is to grow them into new positions.</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Lack of clarity for candidate isn’t just uncomfortable for them.</a:t>
            </a:r>
            <a:endParaRPr strike="sngStrike">
              <a:solidFill>
                <a:srgbClr val="9900FF"/>
              </a:solidFill>
            </a:endParaRPr>
          </a:p>
          <a:p>
            <a:pPr marL="1828800" lvl="3" indent="-317500" algn="l" rtl="0">
              <a:spcBef>
                <a:spcPts val="0"/>
              </a:spcBef>
              <a:spcAft>
                <a:spcPts val="0"/>
              </a:spcAft>
              <a:buClr>
                <a:srgbClr val="9900FF"/>
              </a:buClr>
              <a:buSzPts val="1400"/>
              <a:buAutoNum type="arabicPeriod"/>
            </a:pPr>
            <a:r>
              <a:rPr lang="en" strike="sngStrike">
                <a:solidFill>
                  <a:srgbClr val="9900FF"/>
                </a:solidFill>
              </a:rPr>
              <a:t>It’s unethical!</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Candidates need to know what they are getting into.</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Don’t expect to fill needs quickly.</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We’ve gotten this process down to roughly a year, but that’s still a whole year.</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People may not even turn out how you thought.</a:t>
            </a:r>
            <a:endParaRPr strike="sngStrike">
              <a:solidFill>
                <a:srgbClr val="9900FF"/>
              </a:solidFill>
            </a:endParaRPr>
          </a:p>
          <a:p>
            <a:pPr marL="1828800" lvl="3" indent="-317500" algn="l" rtl="0">
              <a:spcBef>
                <a:spcPts val="0"/>
              </a:spcBef>
              <a:spcAft>
                <a:spcPts val="0"/>
              </a:spcAft>
              <a:buClr>
                <a:srgbClr val="9900FF"/>
              </a:buClr>
              <a:buSzPts val="1400"/>
              <a:buAutoNum type="arabicPeriod"/>
            </a:pPr>
            <a:r>
              <a:rPr lang="en" strike="sngStrike">
                <a:solidFill>
                  <a:srgbClr val="9900FF"/>
                </a:solidFill>
              </a:rPr>
              <a:t>May end up in different role, may not be capable, may quit, etc.</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If you have pressing needs, get a contract with someone.</a:t>
            </a:r>
            <a:endParaRPr strike="sngStrike">
              <a:solidFill>
                <a:srgbClr val="9900FF"/>
              </a:solidFill>
            </a:endParaRPr>
          </a:p>
          <a:p>
            <a:pPr marL="1828800" lvl="3" indent="-317500" algn="l" rtl="0">
              <a:spcBef>
                <a:spcPts val="0"/>
              </a:spcBef>
              <a:spcAft>
                <a:spcPts val="0"/>
              </a:spcAft>
              <a:buClr>
                <a:srgbClr val="9900FF"/>
              </a:buClr>
              <a:buSzPts val="1400"/>
              <a:buAutoNum type="arabicPeriod"/>
            </a:pPr>
            <a:r>
              <a:rPr lang="en" strike="sngStrike">
                <a:solidFill>
                  <a:srgbClr val="9900FF"/>
                </a:solidFill>
              </a:rPr>
              <a:t>Don’t hire newbies directly into your Destination.</a:t>
            </a:r>
            <a:endParaRPr strike="sngStrike">
              <a:solidFill>
                <a:srgbClr val="9900FF"/>
              </a:solidFill>
            </a:endParaRPr>
          </a:p>
          <a:p>
            <a:pPr marL="1828800" lvl="3" indent="-317500" algn="l" rtl="0">
              <a:lnSpc>
                <a:spcPct val="115000"/>
              </a:lnSpc>
              <a:spcBef>
                <a:spcPts val="0"/>
              </a:spcBef>
              <a:spcAft>
                <a:spcPts val="0"/>
              </a:spcAft>
              <a:buClr>
                <a:srgbClr val="9900FF"/>
              </a:buClr>
              <a:buSzPts val="1400"/>
              <a:buAutoNum type="arabicPeriod"/>
            </a:pPr>
            <a:r>
              <a:rPr lang="en" strike="sngStrike">
                <a:solidFill>
                  <a:srgbClr val="9900FF"/>
                </a:solidFill>
              </a:rPr>
              <a:t>Even if you hire, you still need these ingredients.</a:t>
            </a:r>
            <a:endParaRPr strike="sngStrike">
              <a:solidFill>
                <a:srgbClr val="9900FF"/>
              </a:solidFill>
            </a:endParaRPr>
          </a:p>
          <a:p>
            <a:pPr marL="2286000" lvl="4" indent="-317500" algn="l" rtl="0">
              <a:lnSpc>
                <a:spcPct val="115000"/>
              </a:lnSpc>
              <a:spcBef>
                <a:spcPts val="0"/>
              </a:spcBef>
              <a:spcAft>
                <a:spcPts val="0"/>
              </a:spcAft>
              <a:buClr>
                <a:srgbClr val="9900FF"/>
              </a:buClr>
              <a:buSzPts val="1400"/>
              <a:buAutoNum type="alphaLcPeriod"/>
            </a:pPr>
            <a:r>
              <a:rPr lang="en" strike="sngStrike">
                <a:solidFill>
                  <a:srgbClr val="9900FF"/>
                </a:solidFill>
              </a:rPr>
              <a:t>So get a contract.</a:t>
            </a:r>
            <a:endParaRPr strike="sngStrike">
              <a:solidFill>
                <a:srgbClr val="9900FF"/>
              </a:solidFill>
            </a:endParaRPr>
          </a:p>
          <a:p>
            <a:pPr marL="2286000" lvl="4" indent="-317500" algn="l" rtl="0">
              <a:lnSpc>
                <a:spcPct val="115000"/>
              </a:lnSpc>
              <a:spcBef>
                <a:spcPts val="0"/>
              </a:spcBef>
              <a:spcAft>
                <a:spcPts val="0"/>
              </a:spcAft>
              <a:buClr>
                <a:srgbClr val="9900FF"/>
              </a:buClr>
              <a:buSzPts val="1400"/>
              <a:buAutoNum type="alphaLcPeriod"/>
            </a:pPr>
            <a:r>
              <a:rPr lang="en" strike="sngStrike">
                <a:solidFill>
                  <a:srgbClr val="9900FF"/>
                </a:solidFill>
              </a:rPr>
              <a:t>Or, if you have time, build an expert!</a:t>
            </a:r>
            <a:endParaRPr strike="sngStrike">
              <a:solidFill>
                <a:srgbClr val="9900FF"/>
              </a:solidFill>
            </a:endParaRPr>
          </a:p>
        </p:txBody>
      </p:sp>
      <p:sp>
        <p:nvSpPr>
          <p:cNvPr id="305" name="Google Shape;305;g5a4f80a7ff_1_2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a4f80a7ff_1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a4f80a7ff_1_1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38761D"/>
              </a:buClr>
              <a:buSzPts val="1400"/>
              <a:buAutoNum type="arabicPeriod"/>
            </a:pPr>
            <a:r>
              <a:rPr lang="en">
                <a:solidFill>
                  <a:srgbClr val="38761D"/>
                </a:solidFill>
              </a:rPr>
              <a:t>Step 4: Begin your quest!</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Start by getting the trainee introduced to their initial role.</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For us, the first role is handling ES support tickets with a more experienced engineer.</a:t>
            </a:r>
            <a:endParaRPr>
              <a:solidFill>
                <a:srgbClr val="38761D"/>
              </a:solidFill>
            </a:endParaRPr>
          </a:p>
        </p:txBody>
      </p:sp>
      <p:sp>
        <p:nvSpPr>
          <p:cNvPr id="313" name="Google Shape;313;g5a4f80a7ff_1_1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5850c74c3f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5850c74c3f_1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1" indent="-317500" algn="l" rtl="0">
              <a:spcBef>
                <a:spcPts val="0"/>
              </a:spcBef>
              <a:spcAft>
                <a:spcPts val="0"/>
              </a:spcAft>
              <a:buClr>
                <a:srgbClr val="38761D"/>
              </a:buClr>
              <a:buSzPts val="1400"/>
              <a:buAutoNum type="alphaLcPeriod"/>
            </a:pPr>
            <a:r>
              <a:rPr lang="en">
                <a:solidFill>
                  <a:srgbClr val="38761D"/>
                </a:solidFill>
              </a:rPr>
              <a:t>Now.. those skills you determined earlier? Help the trainee get those skills!</a:t>
            </a:r>
            <a:endParaRPr>
              <a:solidFill>
                <a:srgbClr val="38761D"/>
              </a:solidFill>
            </a:endParaRPr>
          </a:p>
          <a:p>
            <a:pPr marL="914400" lvl="2" indent="-317500" algn="l" rtl="0">
              <a:spcBef>
                <a:spcPts val="0"/>
              </a:spcBef>
              <a:spcAft>
                <a:spcPts val="0"/>
              </a:spcAft>
              <a:buClr>
                <a:srgbClr val="38761D"/>
              </a:buClr>
              <a:buSzPts val="1400"/>
              <a:buAutoNum type="romanLcPeriod"/>
            </a:pPr>
            <a:r>
              <a:rPr lang="en">
                <a:solidFill>
                  <a:srgbClr val="38761D"/>
                </a:solidFill>
              </a:rPr>
              <a:t>Each of those skills constitutes a layer of capability they gain in order to master their role.</a:t>
            </a:r>
            <a:endParaRPr>
              <a:solidFill>
                <a:srgbClr val="38761D"/>
              </a:solidFill>
            </a:endParaRPr>
          </a:p>
          <a:p>
            <a:pPr marL="1371600" lvl="3" indent="-317500" algn="l" rtl="0">
              <a:spcBef>
                <a:spcPts val="0"/>
              </a:spcBef>
              <a:spcAft>
                <a:spcPts val="0"/>
              </a:spcAft>
              <a:buClr>
                <a:srgbClr val="38761D"/>
              </a:buClr>
              <a:buSzPts val="1400"/>
              <a:buAutoNum type="arabicPeriod"/>
            </a:pPr>
            <a:r>
              <a:rPr lang="en">
                <a:solidFill>
                  <a:srgbClr val="38761D"/>
                </a:solidFill>
              </a:rPr>
              <a:t>Like a full rainbow of colors, they become more complete!</a:t>
            </a:r>
            <a:endParaRPr>
              <a:solidFill>
                <a:srgbClr val="38761D"/>
              </a:solidFill>
            </a:endParaRPr>
          </a:p>
          <a:p>
            <a:pPr marL="2286000" marR="0" lvl="4" indent="-317500" algn="l" rtl="0">
              <a:lnSpc>
                <a:spcPct val="100000"/>
              </a:lnSpc>
              <a:spcBef>
                <a:spcPts val="0"/>
              </a:spcBef>
              <a:spcAft>
                <a:spcPts val="0"/>
              </a:spcAft>
              <a:buClr>
                <a:srgbClr val="38761D"/>
              </a:buClr>
              <a:buSzPts val="1400"/>
              <a:buFont typeface="Arial"/>
              <a:buAutoNum type="alphaLcPeriod"/>
            </a:pPr>
            <a:r>
              <a:rPr lang="en">
                <a:solidFill>
                  <a:srgbClr val="38761D"/>
                </a:solidFill>
              </a:rPr>
              <a:t>As a trainee, you can tackle new unknown frontiers because everything is properly illuminated.</a:t>
            </a:r>
            <a:endParaRPr>
              <a:solidFill>
                <a:srgbClr val="38761D"/>
              </a:solidFill>
            </a:endParaRPr>
          </a:p>
          <a:p>
            <a:pPr marL="1371600" lvl="3" indent="-317500" algn="l" rtl="0">
              <a:spcBef>
                <a:spcPts val="0"/>
              </a:spcBef>
              <a:spcAft>
                <a:spcPts val="0"/>
              </a:spcAft>
              <a:buClr>
                <a:srgbClr val="38761D"/>
              </a:buClr>
              <a:buSzPts val="1400"/>
              <a:buAutoNum type="arabicPeriod"/>
            </a:pPr>
            <a:r>
              <a:rPr lang="en">
                <a:solidFill>
                  <a:srgbClr val="38761D"/>
                </a:solidFill>
              </a:rPr>
              <a:t>Once they master that role, they’ve completed their first milestone!</a:t>
            </a:r>
            <a:endParaRPr>
              <a:solidFill>
                <a:srgbClr val="38761D"/>
              </a:solidFill>
            </a:endParaRPr>
          </a:p>
          <a:p>
            <a:pPr marL="2286000" lvl="4" indent="-317500" algn="l" rtl="0">
              <a:spcBef>
                <a:spcPts val="0"/>
              </a:spcBef>
              <a:spcAft>
                <a:spcPts val="0"/>
              </a:spcAft>
              <a:buClr>
                <a:srgbClr val="38761D"/>
              </a:buClr>
              <a:buSzPts val="1400"/>
              <a:buAutoNum type="alphaLcPeriod"/>
            </a:pPr>
            <a:r>
              <a:rPr lang="en">
                <a:solidFill>
                  <a:srgbClr val="38761D"/>
                </a:solidFill>
              </a:rPr>
              <a:t>Then, they can move onto the next!</a:t>
            </a:r>
            <a:endParaRPr>
              <a:solidFill>
                <a:srgbClr val="38761D"/>
              </a:solidFill>
            </a:endParaRPr>
          </a:p>
          <a:p>
            <a:pPr marL="914400" lvl="2" indent="-317500" algn="l" rtl="0">
              <a:spcBef>
                <a:spcPts val="0"/>
              </a:spcBef>
              <a:spcAft>
                <a:spcPts val="0"/>
              </a:spcAft>
              <a:buClr>
                <a:srgbClr val="38761D"/>
              </a:buClr>
              <a:buSzPts val="1400"/>
              <a:buAutoNum type="romanLcPeriod"/>
            </a:pPr>
            <a:r>
              <a:rPr lang="en">
                <a:solidFill>
                  <a:srgbClr val="38761D"/>
                </a:solidFill>
              </a:rPr>
              <a:t>So the first milestone is: get them to that point.</a:t>
            </a:r>
            <a:endParaRPr>
              <a:solidFill>
                <a:srgbClr val="38761D"/>
              </a:solidFill>
            </a:endParaRPr>
          </a:p>
          <a:p>
            <a:pPr marL="0" lvl="0" indent="0" algn="l" rtl="0">
              <a:spcBef>
                <a:spcPts val="0"/>
              </a:spcBef>
              <a:spcAft>
                <a:spcPts val="0"/>
              </a:spcAft>
              <a:buNone/>
            </a:pPr>
            <a:endParaRPr>
              <a:solidFill>
                <a:srgbClr val="38761D"/>
              </a:solidFill>
            </a:endParaRPr>
          </a:p>
        </p:txBody>
      </p:sp>
      <p:sp>
        <p:nvSpPr>
          <p:cNvPr id="321" name="Google Shape;321;g5850c74c3f_1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5a4f80a7ff_1_2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5a4f80a7ff_1_2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1" indent="-317500" algn="l" rtl="0">
              <a:spcBef>
                <a:spcPts val="0"/>
              </a:spcBef>
              <a:spcAft>
                <a:spcPts val="0"/>
              </a:spcAft>
              <a:buClr>
                <a:srgbClr val="38761D"/>
              </a:buClr>
              <a:buSzPts val="1400"/>
              <a:buAutoNum type="alphaLcPeriod"/>
            </a:pPr>
            <a:r>
              <a:rPr lang="en">
                <a:solidFill>
                  <a:srgbClr val="38761D"/>
                </a:solidFill>
              </a:rPr>
              <a:t>How do you do that? How do you fill in those skills and move to the next milestone?</a:t>
            </a:r>
            <a:endParaRPr>
              <a:solidFill>
                <a:srgbClr val="38761D"/>
              </a:solidFill>
            </a:endParaRPr>
          </a:p>
          <a:p>
            <a:pPr marL="914400" lvl="2" indent="-317500" algn="l" rtl="0">
              <a:spcBef>
                <a:spcPts val="0"/>
              </a:spcBef>
              <a:spcAft>
                <a:spcPts val="0"/>
              </a:spcAft>
              <a:buClr>
                <a:srgbClr val="38761D"/>
              </a:buClr>
              <a:buSzPts val="1400"/>
              <a:buAutoNum type="romanLcPeriod"/>
            </a:pPr>
            <a:r>
              <a:rPr lang="en">
                <a:solidFill>
                  <a:srgbClr val="38761D"/>
                </a:solidFill>
              </a:rPr>
              <a:t>Give trainees “sidequests” to achieve that push them there.</a:t>
            </a:r>
            <a:endParaRPr>
              <a:solidFill>
                <a:srgbClr val="38761D"/>
              </a:solidFill>
            </a:endParaRPr>
          </a:p>
          <a:p>
            <a:pPr marL="1828800" lvl="3" indent="-317500" algn="l" rtl="0">
              <a:spcBef>
                <a:spcPts val="0"/>
              </a:spcBef>
              <a:spcAft>
                <a:spcPts val="0"/>
              </a:spcAft>
              <a:buClr>
                <a:srgbClr val="38761D"/>
              </a:buClr>
              <a:buSzPts val="1400"/>
              <a:buAutoNum type="arabicPeriod"/>
            </a:pPr>
            <a:r>
              <a:rPr lang="en">
                <a:solidFill>
                  <a:srgbClr val="38761D"/>
                </a:solidFill>
              </a:rPr>
              <a:t>Some tasks are like side quests that help you grind experience.</a:t>
            </a:r>
            <a:endParaRPr>
              <a:solidFill>
                <a:srgbClr val="38761D"/>
              </a:solidFill>
            </a:endParaRPr>
          </a:p>
          <a:p>
            <a:pPr marL="1828800" lvl="3" indent="-317500" algn="l" rtl="0">
              <a:spcBef>
                <a:spcPts val="0"/>
              </a:spcBef>
              <a:spcAft>
                <a:spcPts val="0"/>
              </a:spcAft>
              <a:buClr>
                <a:srgbClr val="38761D"/>
              </a:buClr>
              <a:buSzPts val="1400"/>
              <a:buAutoNum type="arabicPeriod"/>
            </a:pPr>
            <a:r>
              <a:rPr lang="en">
                <a:solidFill>
                  <a:srgbClr val="38761D"/>
                </a:solidFill>
              </a:rPr>
              <a:t>They help someone grow, but they don’t come with rewards.</a:t>
            </a:r>
            <a:endParaRPr>
              <a:solidFill>
                <a:srgbClr val="38761D"/>
              </a:solidFill>
            </a:endParaRPr>
          </a:p>
          <a:p>
            <a:pPr marL="914400" lvl="2" indent="-317500" algn="l" rtl="0">
              <a:spcBef>
                <a:spcPts val="0"/>
              </a:spcBef>
              <a:spcAft>
                <a:spcPts val="0"/>
              </a:spcAft>
              <a:buClr>
                <a:srgbClr val="38761D"/>
              </a:buClr>
              <a:buSzPts val="1400"/>
              <a:buAutoNum type="romanLcPeriod"/>
            </a:pPr>
            <a:r>
              <a:rPr lang="en">
                <a:solidFill>
                  <a:srgbClr val="38761D"/>
                </a:solidFill>
              </a:rPr>
              <a:t>Side quests can include:</a:t>
            </a:r>
            <a:endParaRPr>
              <a:solidFill>
                <a:srgbClr val="38761D"/>
              </a:solidFill>
            </a:endParaRPr>
          </a:p>
          <a:p>
            <a:pPr marL="1828800" lvl="3" indent="-317500" algn="l" rtl="0">
              <a:spcBef>
                <a:spcPts val="0"/>
              </a:spcBef>
              <a:spcAft>
                <a:spcPts val="0"/>
              </a:spcAft>
              <a:buClr>
                <a:srgbClr val="38761D"/>
              </a:buClr>
              <a:buSzPts val="1400"/>
              <a:buAutoNum type="arabicPeriod"/>
            </a:pPr>
            <a:r>
              <a:rPr lang="en">
                <a:solidFill>
                  <a:srgbClr val="38761D"/>
                </a:solidFill>
              </a:rPr>
              <a:t>Projects to take on</a:t>
            </a:r>
            <a:endParaRPr>
              <a:solidFill>
                <a:srgbClr val="38761D"/>
              </a:solidFill>
            </a:endParaRPr>
          </a:p>
          <a:p>
            <a:pPr marL="1828800" lvl="3" indent="-317500" algn="l" rtl="0">
              <a:spcBef>
                <a:spcPts val="0"/>
              </a:spcBef>
              <a:spcAft>
                <a:spcPts val="0"/>
              </a:spcAft>
              <a:buClr>
                <a:srgbClr val="38761D"/>
              </a:buClr>
              <a:buSzPts val="1400"/>
              <a:buAutoNum type="arabicPeriod"/>
            </a:pPr>
            <a:r>
              <a:rPr lang="en">
                <a:solidFill>
                  <a:srgbClr val="38761D"/>
                </a:solidFill>
              </a:rPr>
              <a:t>Finishing a training course</a:t>
            </a:r>
            <a:endParaRPr>
              <a:solidFill>
                <a:srgbClr val="38761D"/>
              </a:solidFill>
            </a:endParaRPr>
          </a:p>
          <a:p>
            <a:pPr marL="1828800" lvl="3" indent="-317500" algn="l" rtl="0">
              <a:spcBef>
                <a:spcPts val="0"/>
              </a:spcBef>
              <a:spcAft>
                <a:spcPts val="0"/>
              </a:spcAft>
              <a:buClr>
                <a:srgbClr val="38761D"/>
              </a:buClr>
              <a:buSzPts val="1400"/>
              <a:buAutoNum type="arabicPeriod"/>
            </a:pPr>
            <a:r>
              <a:rPr lang="en">
                <a:solidFill>
                  <a:srgbClr val="38761D"/>
                </a:solidFill>
              </a:rPr>
              <a:t>Participating in certain tasks</a:t>
            </a:r>
            <a:endParaRPr>
              <a:solidFill>
                <a:srgbClr val="38761D"/>
              </a:solidFill>
            </a:endParaRPr>
          </a:p>
        </p:txBody>
      </p:sp>
      <p:sp>
        <p:nvSpPr>
          <p:cNvPr id="327" name="Google Shape;327;g5a4f80a7ff_1_2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 sz="1100">
                <a:solidFill>
                  <a:srgbClr val="9900FF"/>
                </a:solidFill>
                <a:latin typeface="Arial"/>
                <a:ea typeface="Arial"/>
                <a:cs typeface="Arial"/>
                <a:sym typeface="Arial"/>
              </a:rPr>
              <a:t>Who are we?  Supergiant provides support, training, and consultation as a K8s Certified Service Provider and a Kubernetes Training Partner.  We get to be the group of expertise that others seek out when they themselves are looking to get into this crazy, container orchestrated world we live in now.  And we want others to know and embrace the Kube lifestyle.</a:t>
            </a:r>
            <a:endParaRPr/>
          </a:p>
        </p:txBody>
      </p:sp>
      <p:sp>
        <p:nvSpPr>
          <p:cNvPr id="127" name="Google Shape;127;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850c74c3f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850c74c3f_1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5850c74c3f_1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5a4f80a7ff_1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5a4f80a7ff_1_2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38761D"/>
              </a:buClr>
              <a:buSzPts val="1400"/>
              <a:buAutoNum type="arabicPeriod"/>
            </a:pPr>
            <a:r>
              <a:rPr lang="en">
                <a:solidFill>
                  <a:srgbClr val="38761D"/>
                </a:solidFill>
              </a:rPr>
              <a:t>Along the way, there may be topics they don’t understand.</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Give them supplementary materials (courses, etc.) to help fill in these gaps.</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These are the best side quests to use for knowledge gaps.</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Make sure to also give trainees opportunities to apply that knowledge into meaningful projects.</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The more the trainee feels like they are contributing to the company, the better!</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Also, mentor the trainee, or find someone who can!</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Sometimes, trainee will need to use free time to learn.</a:t>
            </a:r>
            <a:endParaRPr>
              <a:solidFill>
                <a:srgbClr val="38761D"/>
              </a:solidFill>
            </a:endParaRPr>
          </a:p>
        </p:txBody>
      </p:sp>
      <p:sp>
        <p:nvSpPr>
          <p:cNvPr id="343" name="Google Shape;343;g5a4f80a7ff_1_2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a4f80a7ff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a4f80a7ff_0_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38761D"/>
              </a:buClr>
              <a:buSzPts val="1400"/>
              <a:buAutoNum type="arabicPeriod"/>
            </a:pPr>
            <a:r>
              <a:rPr lang="en">
                <a:solidFill>
                  <a:srgbClr val="38761D"/>
                </a:solidFill>
              </a:rPr>
              <a:t>Milestones should be challenging but rewarding.</a:t>
            </a:r>
            <a:endParaRPr>
              <a:solidFill>
                <a:srgbClr val="38761D"/>
              </a:solidFill>
            </a:endParaRPr>
          </a:p>
          <a:p>
            <a:pPr marL="914400" lvl="2" indent="-317500" algn="l" rtl="0">
              <a:spcBef>
                <a:spcPts val="0"/>
              </a:spcBef>
              <a:spcAft>
                <a:spcPts val="0"/>
              </a:spcAft>
              <a:buClr>
                <a:srgbClr val="38761D"/>
              </a:buClr>
              <a:buSzPts val="1400"/>
              <a:buAutoNum type="romanLcPeriod"/>
            </a:pPr>
            <a:r>
              <a:rPr lang="en">
                <a:solidFill>
                  <a:srgbClr val="38761D"/>
                </a:solidFill>
              </a:rPr>
              <a:t>For example, moving to the next role (like an on call support tech), completing a certain big project (like a K8s cluster upgrade) or passing a certain exam (like the CKAD exam).</a:t>
            </a:r>
            <a:endParaRPr>
              <a:solidFill>
                <a:srgbClr val="38761D"/>
              </a:solidFill>
            </a:endParaRPr>
          </a:p>
          <a:p>
            <a:pPr marL="914400" lvl="2" indent="-317500" algn="l" rtl="0">
              <a:spcBef>
                <a:spcPts val="0"/>
              </a:spcBef>
              <a:spcAft>
                <a:spcPts val="0"/>
              </a:spcAft>
              <a:buClr>
                <a:srgbClr val="38761D"/>
              </a:buClr>
              <a:buSzPts val="1400"/>
              <a:buAutoNum type="romanLcPeriod"/>
            </a:pPr>
            <a:r>
              <a:rPr lang="en">
                <a:solidFill>
                  <a:srgbClr val="38761D"/>
                </a:solidFill>
              </a:rPr>
              <a:t>For us, we give a small promotion when someone gets to be a self-sufficient on call engineer, $500 monthly bonus when someone gets K8s cert., etc.</a:t>
            </a:r>
            <a:endParaRPr>
              <a:solidFill>
                <a:srgbClr val="38761D"/>
              </a:solidFill>
            </a:endParaRPr>
          </a:p>
          <a:p>
            <a:pPr marL="914400" lvl="2" indent="-317500" algn="l" rtl="0">
              <a:spcBef>
                <a:spcPts val="0"/>
              </a:spcBef>
              <a:spcAft>
                <a:spcPts val="0"/>
              </a:spcAft>
              <a:buClr>
                <a:srgbClr val="38761D"/>
              </a:buClr>
              <a:buSzPts val="1400"/>
              <a:buAutoNum type="romanLcPeriod"/>
            </a:pPr>
            <a:r>
              <a:rPr lang="en">
                <a:solidFill>
                  <a:srgbClr val="38761D"/>
                </a:solidFill>
              </a:rPr>
              <a:t>Most people want to feel valuable, like their work is actually helping. Challenging rewards help with this.</a:t>
            </a:r>
            <a:endParaRPr>
              <a:solidFill>
                <a:srgbClr val="38761D"/>
              </a:solidFill>
            </a:endParaRPr>
          </a:p>
          <a:p>
            <a:pPr marL="457200" lvl="0" indent="-317500" algn="l" rtl="0">
              <a:spcBef>
                <a:spcPts val="0"/>
              </a:spcBef>
              <a:spcAft>
                <a:spcPts val="0"/>
              </a:spcAft>
              <a:buClr>
                <a:srgbClr val="38761D"/>
              </a:buClr>
              <a:buSzPts val="1400"/>
              <a:buAutoNum type="arabicPeriod"/>
            </a:pPr>
            <a:r>
              <a:rPr lang="en">
                <a:solidFill>
                  <a:srgbClr val="38761D"/>
                </a:solidFill>
              </a:rPr>
              <a:t>Milestones should be relatively frequent.</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Try to make milestones that people can achieve in around 3 months, 6 months at the longest.</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For example, our ES junior support techs get on call by 3 months in, they begin development by 6 months in, and they generally get their CKA at 9 months in.</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We find these frequent milestones and rewards to be more effective than ever-elusive, big promotions.</a:t>
            </a:r>
            <a:endParaRPr>
              <a:solidFill>
                <a:srgbClr val="38761D"/>
              </a:solidFill>
            </a:endParaRPr>
          </a:p>
          <a:p>
            <a:pPr marL="457200" lvl="0" indent="-317500" algn="l" rtl="0">
              <a:spcBef>
                <a:spcPts val="0"/>
              </a:spcBef>
              <a:spcAft>
                <a:spcPts val="0"/>
              </a:spcAft>
              <a:buClr>
                <a:srgbClr val="38761D"/>
              </a:buClr>
              <a:buSzPts val="1400"/>
              <a:buAutoNum type="arabicPeriod"/>
            </a:pPr>
            <a:r>
              <a:rPr lang="en">
                <a:solidFill>
                  <a:srgbClr val="38761D"/>
                </a:solidFill>
              </a:rPr>
              <a:t>Money isn’t the only thing.</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Just having people recognize your effort is really meaningful.</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Having a top brass boss actually appreciate your effort and tell you.</a:t>
            </a:r>
            <a:endParaRPr>
              <a:solidFill>
                <a:srgbClr val="38761D"/>
              </a:solidFill>
            </a:endParaRPr>
          </a:p>
        </p:txBody>
      </p:sp>
      <p:sp>
        <p:nvSpPr>
          <p:cNvPr id="349" name="Google Shape;349;g5a4f80a7ff_0_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a4f80a7ff_1_2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a4f80a7ff_1_2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rgbClr val="38761D"/>
              </a:buClr>
              <a:buSzPts val="1400"/>
              <a:buFont typeface="Arial"/>
              <a:buAutoNum type="arabicPeriod"/>
            </a:pPr>
            <a:r>
              <a:rPr lang="en">
                <a:solidFill>
                  <a:srgbClr val="38761D"/>
                </a:solidFill>
              </a:rPr>
              <a:t>Eventually, your new hire won’t be new anymore.</a:t>
            </a:r>
            <a:endParaRPr>
              <a:solidFill>
                <a:srgbClr val="38761D"/>
              </a:solidFill>
            </a:endParaRPr>
          </a:p>
          <a:p>
            <a:pPr marL="914400" marR="0" lvl="1" indent="-317500" algn="l" rtl="0">
              <a:lnSpc>
                <a:spcPct val="100000"/>
              </a:lnSpc>
              <a:spcBef>
                <a:spcPts val="0"/>
              </a:spcBef>
              <a:spcAft>
                <a:spcPts val="0"/>
              </a:spcAft>
              <a:buClr>
                <a:srgbClr val="38761D"/>
              </a:buClr>
              <a:buSzPts val="1400"/>
              <a:buFont typeface="Arial"/>
              <a:buAutoNum type="alphaLcPeriod"/>
            </a:pPr>
            <a:r>
              <a:rPr lang="en">
                <a:solidFill>
                  <a:srgbClr val="38761D"/>
                </a:solidFill>
              </a:rPr>
              <a:t> They will master their current role and can move to a more advanced one.</a:t>
            </a:r>
            <a:endParaRPr>
              <a:solidFill>
                <a:srgbClr val="38761D"/>
              </a:solidFill>
            </a:endParaRPr>
          </a:p>
          <a:p>
            <a:pPr marL="1371600" marR="0" lvl="2" indent="-317500" algn="l" rtl="0">
              <a:lnSpc>
                <a:spcPct val="100000"/>
              </a:lnSpc>
              <a:spcBef>
                <a:spcPts val="0"/>
              </a:spcBef>
              <a:spcAft>
                <a:spcPts val="0"/>
              </a:spcAft>
              <a:buClr>
                <a:srgbClr val="38761D"/>
              </a:buClr>
              <a:buSzPts val="1400"/>
              <a:buAutoNum type="romanLcPeriod"/>
            </a:pPr>
            <a:r>
              <a:rPr lang="en">
                <a:solidFill>
                  <a:srgbClr val="38761D"/>
                </a:solidFill>
              </a:rPr>
              <a:t>For example, they can move from supporting your app to developing it.</a:t>
            </a:r>
            <a:endParaRPr>
              <a:solidFill>
                <a:srgbClr val="38761D"/>
              </a:solidFill>
            </a:endParaRPr>
          </a:p>
          <a:p>
            <a:pPr marL="457200" lvl="0" indent="-317500" algn="l" rtl="0">
              <a:spcBef>
                <a:spcPts val="0"/>
              </a:spcBef>
              <a:spcAft>
                <a:spcPts val="0"/>
              </a:spcAft>
              <a:buClr>
                <a:srgbClr val="38761D"/>
              </a:buClr>
              <a:buSzPts val="1400"/>
              <a:buAutoNum type="arabicPeriod"/>
            </a:pPr>
            <a:r>
              <a:rPr lang="en">
                <a:solidFill>
                  <a:srgbClr val="38761D"/>
                </a:solidFill>
              </a:rPr>
              <a:t>When do you know when someone has mastered their role?</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Questions you can ask yourself are:</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Have any problems occured? Is there an indication of lack of understanding?</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Is there a test the trainee can take that validates their skill level?</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Can the trainee hold intelligent conversations with their high level colleagues?</a:t>
            </a:r>
            <a:endParaRPr>
              <a:solidFill>
                <a:srgbClr val="38761D"/>
              </a:solidFill>
            </a:endParaRPr>
          </a:p>
        </p:txBody>
      </p:sp>
      <p:sp>
        <p:nvSpPr>
          <p:cNvPr id="357" name="Google Shape;357;g5a4f80a7ff_1_2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15000"/>
              </a:lnSpc>
              <a:spcBef>
                <a:spcPts val="0"/>
              </a:spcBef>
              <a:spcAft>
                <a:spcPts val="0"/>
              </a:spcAft>
              <a:buClr>
                <a:srgbClr val="38761D"/>
              </a:buClr>
              <a:buSzPts val="1100"/>
              <a:buFont typeface="Arial"/>
              <a:buAutoNum type="arabicPeriod"/>
            </a:pPr>
            <a:r>
              <a:rPr lang="en" sz="1100">
                <a:solidFill>
                  <a:srgbClr val="38761D"/>
                </a:solidFill>
                <a:latin typeface="Arial"/>
                <a:ea typeface="Arial"/>
                <a:cs typeface="Arial"/>
                <a:sym typeface="Arial"/>
              </a:rPr>
              <a:t>This is what you are looking for.</a:t>
            </a:r>
            <a:endParaRPr sz="1100">
              <a:solidFill>
                <a:srgbClr val="38761D"/>
              </a:solidFill>
              <a:latin typeface="Arial"/>
              <a:ea typeface="Arial"/>
              <a:cs typeface="Arial"/>
              <a:sym typeface="Arial"/>
            </a:endParaRPr>
          </a:p>
          <a:p>
            <a:pPr marL="457200" marR="0" lvl="0" indent="-298450" algn="l" rtl="0">
              <a:lnSpc>
                <a:spcPct val="115000"/>
              </a:lnSpc>
              <a:spcBef>
                <a:spcPts val="0"/>
              </a:spcBef>
              <a:spcAft>
                <a:spcPts val="0"/>
              </a:spcAft>
              <a:buClr>
                <a:srgbClr val="38761D"/>
              </a:buClr>
              <a:buSzPts val="1100"/>
              <a:buFont typeface="Arial"/>
              <a:buAutoNum type="arabicPeriod"/>
            </a:pPr>
            <a:r>
              <a:rPr lang="en" sz="1100">
                <a:solidFill>
                  <a:srgbClr val="38761D"/>
                </a:solidFill>
                <a:latin typeface="Arial"/>
                <a:ea typeface="Arial"/>
                <a:cs typeface="Arial"/>
                <a:sym typeface="Arial"/>
              </a:rPr>
              <a:t>Let’s take load balancer repair, for example:</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AutoNum type="alphaLcPeriod"/>
            </a:pPr>
            <a:r>
              <a:rPr lang="en" sz="1100">
                <a:solidFill>
                  <a:srgbClr val="38761D"/>
                </a:solidFill>
                <a:latin typeface="Arial"/>
                <a:ea typeface="Arial"/>
                <a:cs typeface="Arial"/>
                <a:sym typeface="Arial"/>
              </a:rPr>
              <a:t>If you’re experienced, you can fix load balancers,</a:t>
            </a:r>
            <a:endParaRPr sz="1100">
              <a:solidFill>
                <a:srgbClr val="38761D"/>
              </a:solidFill>
              <a:latin typeface="Arial"/>
              <a:ea typeface="Arial"/>
              <a:cs typeface="Arial"/>
              <a:sym typeface="Arial"/>
            </a:endParaRPr>
          </a:p>
          <a:p>
            <a:pPr marL="1371600" lvl="2" indent="-298450" algn="l" rtl="0">
              <a:lnSpc>
                <a:spcPct val="115000"/>
              </a:lnSpc>
              <a:spcBef>
                <a:spcPts val="0"/>
              </a:spcBef>
              <a:spcAft>
                <a:spcPts val="0"/>
              </a:spcAft>
              <a:buClr>
                <a:srgbClr val="38761D"/>
              </a:buClr>
              <a:buSzPts val="1100"/>
              <a:buAutoNum type="romanLcPeriod"/>
            </a:pPr>
            <a:r>
              <a:rPr lang="en" sz="1100">
                <a:solidFill>
                  <a:srgbClr val="38761D"/>
                </a:solidFill>
                <a:latin typeface="Arial"/>
                <a:ea typeface="Arial"/>
                <a:cs typeface="Arial"/>
                <a:sym typeface="Arial"/>
              </a:rPr>
              <a:t>Because you have the company docs on them </a:t>
            </a:r>
            <a:endParaRPr sz="1100">
              <a:solidFill>
                <a:srgbClr val="38761D"/>
              </a:solidFill>
              <a:latin typeface="Arial"/>
              <a:ea typeface="Arial"/>
              <a:cs typeface="Arial"/>
              <a:sym typeface="Arial"/>
            </a:endParaRPr>
          </a:p>
          <a:p>
            <a:pPr marL="1371600" lvl="2" indent="-298450" algn="l" rtl="0">
              <a:lnSpc>
                <a:spcPct val="115000"/>
              </a:lnSpc>
              <a:spcBef>
                <a:spcPts val="0"/>
              </a:spcBef>
              <a:spcAft>
                <a:spcPts val="0"/>
              </a:spcAft>
              <a:buClr>
                <a:srgbClr val="38761D"/>
              </a:buClr>
              <a:buSzPts val="1100"/>
              <a:buAutoNum type="romanLcPeriod"/>
            </a:pPr>
            <a:r>
              <a:rPr lang="en" sz="1100">
                <a:solidFill>
                  <a:srgbClr val="38761D"/>
                </a:solidFill>
                <a:latin typeface="Arial"/>
                <a:ea typeface="Arial"/>
                <a:cs typeface="Arial"/>
                <a:sym typeface="Arial"/>
              </a:rPr>
              <a:t>Or you have done it a thousand times.</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AutoNum type="alphaLcPeriod"/>
            </a:pPr>
            <a:r>
              <a:rPr lang="en" sz="1100">
                <a:solidFill>
                  <a:srgbClr val="38761D"/>
                </a:solidFill>
                <a:latin typeface="Arial"/>
                <a:ea typeface="Arial"/>
                <a:cs typeface="Arial"/>
                <a:sym typeface="Arial"/>
              </a:rPr>
              <a:t>If you’re an expert, you can fix load balancers,</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AutoNum type="alphaLcPeriod"/>
            </a:pPr>
            <a:r>
              <a:rPr lang="en" sz="1100">
                <a:solidFill>
                  <a:srgbClr val="38761D"/>
                </a:solidFill>
                <a:latin typeface="Arial"/>
                <a:ea typeface="Arial"/>
                <a:cs typeface="Arial"/>
                <a:sym typeface="Arial"/>
              </a:rPr>
              <a:t>Because you know the ins and outs and concepts of networking, the concepts of infrastructure, etc.</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AutoNum type="alphaLcPeriod"/>
            </a:pPr>
            <a:r>
              <a:rPr lang="en" sz="1100">
                <a:solidFill>
                  <a:srgbClr val="38761D"/>
                </a:solidFill>
                <a:latin typeface="Arial"/>
                <a:ea typeface="Arial"/>
                <a:cs typeface="Arial"/>
                <a:sym typeface="Arial"/>
              </a:rPr>
              <a:t>This is similar to how our L1 and L2 support works at our company.</a:t>
            </a:r>
            <a:endParaRPr sz="1100">
              <a:solidFill>
                <a:srgbClr val="38761D"/>
              </a:solidFill>
              <a:latin typeface="Arial"/>
              <a:ea typeface="Arial"/>
              <a:cs typeface="Arial"/>
              <a:sym typeface="Arial"/>
            </a:endParaRPr>
          </a:p>
          <a:p>
            <a:pPr marL="1371600" lvl="2" indent="-298450" algn="l" rtl="0">
              <a:lnSpc>
                <a:spcPct val="115000"/>
              </a:lnSpc>
              <a:spcBef>
                <a:spcPts val="0"/>
              </a:spcBef>
              <a:spcAft>
                <a:spcPts val="0"/>
              </a:spcAft>
              <a:buClr>
                <a:srgbClr val="38761D"/>
              </a:buClr>
              <a:buSzPts val="1100"/>
              <a:buAutoNum type="romanLcPeriod"/>
            </a:pPr>
            <a:r>
              <a:rPr lang="en" sz="1100">
                <a:solidFill>
                  <a:srgbClr val="38761D"/>
                </a:solidFill>
                <a:latin typeface="Arial"/>
                <a:ea typeface="Arial"/>
                <a:cs typeface="Arial"/>
                <a:sym typeface="Arial"/>
              </a:rPr>
              <a:t>L2 techs don’t have access to special forbidden knowledge;</a:t>
            </a:r>
            <a:endParaRPr sz="1100">
              <a:solidFill>
                <a:srgbClr val="38761D"/>
              </a:solidFill>
              <a:latin typeface="Arial"/>
              <a:ea typeface="Arial"/>
              <a:cs typeface="Arial"/>
              <a:sym typeface="Arial"/>
            </a:endParaRPr>
          </a:p>
          <a:p>
            <a:pPr marL="1371600" lvl="2" indent="-298450" algn="l" rtl="0">
              <a:lnSpc>
                <a:spcPct val="115000"/>
              </a:lnSpc>
              <a:spcBef>
                <a:spcPts val="0"/>
              </a:spcBef>
              <a:spcAft>
                <a:spcPts val="0"/>
              </a:spcAft>
              <a:buClr>
                <a:srgbClr val="38761D"/>
              </a:buClr>
              <a:buSzPts val="1100"/>
              <a:buAutoNum type="romanLcPeriod"/>
            </a:pPr>
            <a:r>
              <a:rPr lang="en" sz="1100">
                <a:solidFill>
                  <a:srgbClr val="38761D"/>
                </a:solidFill>
                <a:latin typeface="Arial"/>
                <a:ea typeface="Arial"/>
                <a:cs typeface="Arial"/>
                <a:sym typeface="Arial"/>
              </a:rPr>
              <a:t>They understand the technology better</a:t>
            </a:r>
            <a:endParaRPr sz="1100">
              <a:solidFill>
                <a:srgbClr val="38761D"/>
              </a:solidFill>
              <a:latin typeface="Arial"/>
              <a:ea typeface="Arial"/>
              <a:cs typeface="Arial"/>
              <a:sym typeface="Arial"/>
            </a:endParaRPr>
          </a:p>
          <a:p>
            <a:pPr marL="1828800" lvl="3" indent="-298450" algn="l" rtl="0">
              <a:lnSpc>
                <a:spcPct val="115000"/>
              </a:lnSpc>
              <a:spcBef>
                <a:spcPts val="0"/>
              </a:spcBef>
              <a:spcAft>
                <a:spcPts val="0"/>
              </a:spcAft>
              <a:buClr>
                <a:srgbClr val="38761D"/>
              </a:buClr>
              <a:buSzPts val="1100"/>
              <a:buAutoNum type="arabicPeriod"/>
            </a:pPr>
            <a:r>
              <a:rPr lang="en" sz="1100">
                <a:solidFill>
                  <a:srgbClr val="38761D"/>
                </a:solidFill>
                <a:latin typeface="Arial"/>
                <a:ea typeface="Arial"/>
                <a:cs typeface="Arial"/>
                <a:sym typeface="Arial"/>
              </a:rPr>
              <a:t>Enough to tackle problems that L1 techs can’t tackle.</a:t>
            </a:r>
            <a:endParaRPr sz="1100">
              <a:solidFill>
                <a:srgbClr val="38761D"/>
              </a:solidFill>
              <a:latin typeface="Arial"/>
              <a:ea typeface="Arial"/>
              <a:cs typeface="Arial"/>
              <a:sym typeface="Arial"/>
            </a:endParaRPr>
          </a:p>
          <a:p>
            <a:pPr marL="1828800" lvl="3" indent="-298450" algn="l" rtl="0">
              <a:lnSpc>
                <a:spcPct val="115000"/>
              </a:lnSpc>
              <a:spcBef>
                <a:spcPts val="0"/>
              </a:spcBef>
              <a:spcAft>
                <a:spcPts val="0"/>
              </a:spcAft>
              <a:buClr>
                <a:srgbClr val="38761D"/>
              </a:buClr>
              <a:buSzPts val="1100"/>
              <a:buFont typeface="Arial"/>
              <a:buAutoNum type="arabicPeriod"/>
            </a:pPr>
            <a:r>
              <a:rPr lang="en" sz="1100">
                <a:solidFill>
                  <a:srgbClr val="38761D"/>
                </a:solidFill>
                <a:latin typeface="Arial"/>
                <a:ea typeface="Arial"/>
                <a:cs typeface="Arial"/>
                <a:sym typeface="Arial"/>
              </a:rPr>
              <a:t>Problems with no documentation</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AutoNum type="alphaLcPeriod"/>
            </a:pPr>
            <a:r>
              <a:rPr lang="en" sz="1100">
                <a:solidFill>
                  <a:srgbClr val="38761D"/>
                </a:solidFill>
                <a:latin typeface="Arial"/>
                <a:ea typeface="Arial"/>
                <a:cs typeface="Arial"/>
                <a:sym typeface="Arial"/>
              </a:rPr>
              <a:t>When you see this skill growing, you’re genuinely creating experts</a:t>
            </a:r>
            <a:endParaRPr sz="1100">
              <a:solidFill>
                <a:srgbClr val="38761D"/>
              </a:solidFill>
              <a:latin typeface="Arial"/>
              <a:ea typeface="Arial"/>
              <a:cs typeface="Arial"/>
              <a:sym typeface="Arial"/>
            </a:endParaRPr>
          </a:p>
        </p:txBody>
      </p:sp>
      <p:sp>
        <p:nvSpPr>
          <p:cNvPr id="365" name="Google Shape;365;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5a4f80a7ff_1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5a4f80a7ff_1_2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38761D"/>
              </a:buClr>
              <a:buSzPts val="1400"/>
              <a:buAutoNum type="arabicPeriod"/>
            </a:pPr>
            <a:r>
              <a:rPr lang="en">
                <a:solidFill>
                  <a:srgbClr val="38761D"/>
                </a:solidFill>
              </a:rPr>
              <a:t>How do you know when it’s time to move someone up to a new role?</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Generally, when they are able to provide a ROI.</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In other words, when you aren’t losing money on them anymore, for their </a:t>
            </a:r>
            <a:r>
              <a:rPr lang="en" i="1">
                <a:solidFill>
                  <a:srgbClr val="38761D"/>
                </a:solidFill>
              </a:rPr>
              <a:t>current</a:t>
            </a:r>
            <a:r>
              <a:rPr lang="en">
                <a:solidFill>
                  <a:srgbClr val="38761D"/>
                </a:solidFill>
              </a:rPr>
              <a:t> role.</a:t>
            </a:r>
            <a:endParaRPr>
              <a:solidFill>
                <a:srgbClr val="38761D"/>
              </a:solidFill>
            </a:endParaRPr>
          </a:p>
          <a:p>
            <a:pPr marL="457200" lvl="0" indent="-317500" algn="l" rtl="0">
              <a:spcBef>
                <a:spcPts val="0"/>
              </a:spcBef>
              <a:spcAft>
                <a:spcPts val="0"/>
              </a:spcAft>
              <a:buClr>
                <a:srgbClr val="38761D"/>
              </a:buClr>
              <a:buSzPts val="1400"/>
              <a:buAutoNum type="arabicPeriod"/>
            </a:pPr>
            <a:r>
              <a:rPr lang="en">
                <a:solidFill>
                  <a:srgbClr val="38761D"/>
                </a:solidFill>
              </a:rPr>
              <a:t>How do you know when someone has reached a ROI?</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You need to be able to measure a role’s Entry Point which it has a ROI</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Maybe it’s a certain number of support tickets or a direct impact of cost savings for a project, etc.</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Be honest and don’t create unfair measurements.</a:t>
            </a:r>
            <a:endParaRPr>
              <a:solidFill>
                <a:srgbClr val="38761D"/>
              </a:solidFill>
            </a:endParaRPr>
          </a:p>
          <a:p>
            <a:pPr marL="0" lvl="0" indent="0" algn="l" rtl="0">
              <a:spcBef>
                <a:spcPts val="0"/>
              </a:spcBef>
              <a:spcAft>
                <a:spcPts val="0"/>
              </a:spcAft>
              <a:buNone/>
            </a:pPr>
            <a:endParaRPr>
              <a:solidFill>
                <a:srgbClr val="38761D"/>
              </a:solidFill>
            </a:endParaRPr>
          </a:p>
        </p:txBody>
      </p:sp>
      <p:sp>
        <p:nvSpPr>
          <p:cNvPr id="373" name="Google Shape;373;g5a4f80a7ff_1_2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a4f80a7ff_1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a4f80a7ff_1_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38761D"/>
              </a:buClr>
              <a:buSzPts val="1400"/>
              <a:buAutoNum type="arabicPeriod"/>
            </a:pPr>
            <a:r>
              <a:rPr lang="en">
                <a:solidFill>
                  <a:srgbClr val="38761D"/>
                </a:solidFill>
              </a:rPr>
              <a:t>When and how you promote to next role is up to you.</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Each has pros/cons.</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Could promote as soon as mastered previous role.</a:t>
            </a:r>
            <a:endParaRPr>
              <a:solidFill>
                <a:srgbClr val="38761D"/>
              </a:solidFill>
            </a:endParaRPr>
          </a:p>
          <a:p>
            <a:pPr marL="1828800" lvl="3" indent="-317500" algn="l" rtl="0">
              <a:spcBef>
                <a:spcPts val="0"/>
              </a:spcBef>
              <a:spcAft>
                <a:spcPts val="0"/>
              </a:spcAft>
              <a:buClr>
                <a:srgbClr val="38761D"/>
              </a:buClr>
              <a:buSzPts val="1400"/>
              <a:buAutoNum type="arabicPeriod"/>
            </a:pPr>
            <a:r>
              <a:rPr lang="en">
                <a:solidFill>
                  <a:srgbClr val="38761D"/>
                </a:solidFill>
              </a:rPr>
              <a:t>Puts burden on company to make trainee good at role as fast as possible</a:t>
            </a:r>
            <a:endParaRPr>
              <a:solidFill>
                <a:srgbClr val="38761D"/>
              </a:solidFill>
            </a:endParaRPr>
          </a:p>
          <a:p>
            <a:pPr marL="1371600" marR="0" lvl="2" indent="-317500" algn="l" rtl="0">
              <a:lnSpc>
                <a:spcPct val="100000"/>
              </a:lnSpc>
              <a:spcBef>
                <a:spcPts val="0"/>
              </a:spcBef>
              <a:spcAft>
                <a:spcPts val="0"/>
              </a:spcAft>
              <a:buClr>
                <a:srgbClr val="38761D"/>
              </a:buClr>
              <a:buSzPts val="1400"/>
              <a:buFont typeface="Arial"/>
              <a:buAutoNum type="romanLcPeriod"/>
            </a:pPr>
            <a:r>
              <a:rPr lang="en">
                <a:solidFill>
                  <a:srgbClr val="38761D"/>
                </a:solidFill>
              </a:rPr>
              <a:t>Could promote only when good at next role.</a:t>
            </a:r>
            <a:endParaRPr>
              <a:solidFill>
                <a:srgbClr val="38761D"/>
              </a:solidFill>
            </a:endParaRPr>
          </a:p>
          <a:p>
            <a:pPr marL="1828800" lvl="3" indent="-317500" algn="l" rtl="0">
              <a:spcBef>
                <a:spcPts val="0"/>
              </a:spcBef>
              <a:spcAft>
                <a:spcPts val="0"/>
              </a:spcAft>
              <a:buClr>
                <a:srgbClr val="38761D"/>
              </a:buClr>
              <a:buSzPts val="1400"/>
              <a:buAutoNum type="arabicPeriod"/>
            </a:pPr>
            <a:r>
              <a:rPr lang="en">
                <a:solidFill>
                  <a:srgbClr val="38761D"/>
                </a:solidFill>
              </a:rPr>
              <a:t>Puts burden on trainee to grow.</a:t>
            </a:r>
            <a:endParaRPr>
              <a:solidFill>
                <a:srgbClr val="38761D"/>
              </a:solidFill>
            </a:endParaRPr>
          </a:p>
          <a:p>
            <a:pPr marL="0" lvl="0" indent="0" algn="l" rtl="0">
              <a:spcBef>
                <a:spcPts val="0"/>
              </a:spcBef>
              <a:spcAft>
                <a:spcPts val="0"/>
              </a:spcAft>
              <a:buNone/>
            </a:pPr>
            <a:endParaRPr>
              <a:solidFill>
                <a:srgbClr val="38761D"/>
              </a:solidFill>
            </a:endParaRPr>
          </a:p>
        </p:txBody>
      </p:sp>
      <p:sp>
        <p:nvSpPr>
          <p:cNvPr id="381" name="Google Shape;381;g5a4f80a7ff_1_30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85b5748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85b5748e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914400" lvl="1" indent="-317500" algn="l" rtl="0">
              <a:spcBef>
                <a:spcPts val="0"/>
              </a:spcBef>
              <a:spcAft>
                <a:spcPts val="0"/>
              </a:spcAft>
              <a:buClr>
                <a:srgbClr val="38761D"/>
              </a:buClr>
              <a:buSzPts val="1400"/>
              <a:buAutoNum type="alphaLcPeriod"/>
            </a:pPr>
            <a:r>
              <a:rPr lang="en">
                <a:solidFill>
                  <a:srgbClr val="38761D"/>
                </a:solidFill>
              </a:rPr>
              <a:t>When you move people up, reward them.</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You </a:t>
            </a:r>
            <a:r>
              <a:rPr lang="en" i="1">
                <a:solidFill>
                  <a:srgbClr val="38761D"/>
                </a:solidFill>
              </a:rPr>
              <a:t>can</a:t>
            </a:r>
            <a:r>
              <a:rPr lang="en">
                <a:solidFill>
                  <a:srgbClr val="38761D"/>
                </a:solidFill>
              </a:rPr>
              <a:t> do this, because you don’t move someone until they’re sustainable in their previous role.</a:t>
            </a:r>
            <a:endParaRPr>
              <a:solidFill>
                <a:srgbClr val="38761D"/>
              </a:solidFill>
            </a:endParaRPr>
          </a:p>
          <a:p>
            <a:pPr marL="1828800" lvl="3" indent="-317500" algn="l" rtl="0">
              <a:spcBef>
                <a:spcPts val="0"/>
              </a:spcBef>
              <a:spcAft>
                <a:spcPts val="0"/>
              </a:spcAft>
              <a:buClr>
                <a:srgbClr val="38761D"/>
              </a:buClr>
              <a:buSzPts val="1400"/>
              <a:buAutoNum type="arabicPeriod"/>
            </a:pPr>
            <a:r>
              <a:rPr lang="en">
                <a:solidFill>
                  <a:srgbClr val="38761D"/>
                </a:solidFill>
              </a:rPr>
              <a:t>I.e., they produce enough revenue to cover their salary</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You </a:t>
            </a:r>
            <a:r>
              <a:rPr lang="en" i="1">
                <a:solidFill>
                  <a:srgbClr val="38761D"/>
                </a:solidFill>
              </a:rPr>
              <a:t>should </a:t>
            </a:r>
            <a:r>
              <a:rPr lang="en">
                <a:solidFill>
                  <a:srgbClr val="38761D"/>
                </a:solidFill>
              </a:rPr>
              <a:t>do this, because it creates more hunger to climb the next rung.</a:t>
            </a:r>
            <a:endParaRPr>
              <a:solidFill>
                <a:srgbClr val="38761D"/>
              </a:solidFill>
            </a:endParaRPr>
          </a:p>
          <a:p>
            <a:pPr marL="1371600" marR="0" lvl="2" indent="-317500" algn="l" rtl="0">
              <a:lnSpc>
                <a:spcPct val="100000"/>
              </a:lnSpc>
              <a:spcBef>
                <a:spcPts val="0"/>
              </a:spcBef>
              <a:spcAft>
                <a:spcPts val="0"/>
              </a:spcAft>
              <a:buClr>
                <a:srgbClr val="38761D"/>
              </a:buClr>
              <a:buSzPts val="1400"/>
              <a:buFont typeface="Arial"/>
              <a:buAutoNum type="romanLcPeriod"/>
            </a:pPr>
            <a:r>
              <a:rPr lang="en">
                <a:solidFill>
                  <a:srgbClr val="38761D"/>
                </a:solidFill>
              </a:rPr>
              <a:t>If you don’t invest in people, they will eventually move on like a band of mercenaries</a:t>
            </a:r>
            <a:endParaRPr>
              <a:solidFill>
                <a:srgbClr val="38761D"/>
              </a:solidFill>
            </a:endParaRPr>
          </a:p>
          <a:p>
            <a:pPr marL="1828800" marR="0" lvl="3" indent="-317500" algn="l" rtl="0">
              <a:lnSpc>
                <a:spcPct val="100000"/>
              </a:lnSpc>
              <a:spcBef>
                <a:spcPts val="0"/>
              </a:spcBef>
              <a:spcAft>
                <a:spcPts val="0"/>
              </a:spcAft>
              <a:buClr>
                <a:srgbClr val="38761D"/>
              </a:buClr>
              <a:buSzPts val="1400"/>
              <a:buAutoNum type="arabicPeriod"/>
            </a:pPr>
            <a:r>
              <a:rPr lang="en">
                <a:solidFill>
                  <a:srgbClr val="38761D"/>
                </a:solidFill>
              </a:rPr>
              <a:t>Your investment will mean nothing</a:t>
            </a:r>
            <a:endParaRPr>
              <a:solidFill>
                <a:srgbClr val="38761D"/>
              </a:solidFill>
            </a:endParaRPr>
          </a:p>
          <a:p>
            <a:pPr marL="1828800" marR="0" lvl="3" indent="-317500" algn="l" rtl="0">
              <a:lnSpc>
                <a:spcPct val="100000"/>
              </a:lnSpc>
              <a:spcBef>
                <a:spcPts val="0"/>
              </a:spcBef>
              <a:spcAft>
                <a:spcPts val="0"/>
              </a:spcAft>
              <a:buClr>
                <a:srgbClr val="38761D"/>
              </a:buClr>
              <a:buSzPts val="1400"/>
              <a:buAutoNum type="arabicPeriod"/>
            </a:pPr>
            <a:r>
              <a:rPr lang="en">
                <a:solidFill>
                  <a:srgbClr val="38761D"/>
                </a:solidFill>
              </a:rPr>
              <a:t>That’s really on you. They will move on if you don’t provide the rewards or recognition you promised.</a:t>
            </a:r>
            <a:endParaRPr>
              <a:solidFill>
                <a:srgbClr val="38761D"/>
              </a:solidFill>
            </a:endParaRPr>
          </a:p>
          <a:p>
            <a:pPr marL="0" marR="0" lvl="0" indent="0" algn="l" rtl="0">
              <a:lnSpc>
                <a:spcPct val="100000"/>
              </a:lnSpc>
              <a:spcBef>
                <a:spcPts val="0"/>
              </a:spcBef>
              <a:spcAft>
                <a:spcPts val="0"/>
              </a:spcAft>
              <a:buNone/>
            </a:pPr>
            <a:endParaRPr>
              <a:solidFill>
                <a:srgbClr val="38761D"/>
              </a:solidFill>
            </a:endParaRPr>
          </a:p>
          <a:p>
            <a:pPr marL="0" lvl="0" indent="0" algn="l" rtl="0">
              <a:spcBef>
                <a:spcPts val="0"/>
              </a:spcBef>
              <a:spcAft>
                <a:spcPts val="0"/>
              </a:spcAft>
              <a:buClr>
                <a:schemeClr val="hlink"/>
              </a:buClr>
              <a:buSzPts val="1100"/>
              <a:buFont typeface="Arial"/>
              <a:buNone/>
            </a:pPr>
            <a:endParaRPr>
              <a:solidFill>
                <a:srgbClr val="38761D"/>
              </a:solidFill>
            </a:endParaRPr>
          </a:p>
          <a:p>
            <a:pPr marL="0" lvl="0" indent="0" algn="l" rtl="0">
              <a:spcBef>
                <a:spcPts val="0"/>
              </a:spcBef>
              <a:spcAft>
                <a:spcPts val="0"/>
              </a:spcAft>
              <a:buNone/>
            </a:pPr>
            <a:endParaRPr/>
          </a:p>
        </p:txBody>
      </p:sp>
      <p:sp>
        <p:nvSpPr>
          <p:cNvPr id="389" name="Google Shape;389;g585b5748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850c74c3f_1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850c74c3f_1_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38761D"/>
              </a:buClr>
              <a:buSzPts val="1400"/>
              <a:buAutoNum type="arabicPeriod"/>
            </a:pPr>
            <a:r>
              <a:rPr lang="en">
                <a:solidFill>
                  <a:srgbClr val="38761D"/>
                </a:solidFill>
              </a:rPr>
              <a:t>All in all, something like this:</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Start trainee on initial role</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Get them up to speed on required skills for that role</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Provide sidequests for them, projects and tasks to do to continually stretch abilities.</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Some milestones, too, which provide </a:t>
            </a:r>
            <a:r>
              <a:rPr lang="en" i="1">
                <a:solidFill>
                  <a:srgbClr val="38761D"/>
                </a:solidFill>
              </a:rPr>
              <a:t>rewards</a:t>
            </a:r>
            <a:endParaRPr i="1">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Promote them to new roles</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Repeat the cycle of improvement</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Until they become the expert you wanted!</a:t>
            </a:r>
            <a:endParaRPr>
              <a:solidFill>
                <a:srgbClr val="38761D"/>
              </a:solidFill>
            </a:endParaRPr>
          </a:p>
          <a:p>
            <a:pPr marL="0" lvl="0" indent="0" algn="l" rtl="0">
              <a:spcBef>
                <a:spcPts val="0"/>
              </a:spcBef>
              <a:spcAft>
                <a:spcPts val="0"/>
              </a:spcAft>
              <a:buNone/>
            </a:pPr>
            <a:endParaRPr>
              <a:solidFill>
                <a:srgbClr val="38761D"/>
              </a:solidFill>
            </a:endParaRPr>
          </a:p>
          <a:p>
            <a:pPr marL="0" lvl="0" indent="0" algn="l" rtl="0">
              <a:spcBef>
                <a:spcPts val="0"/>
              </a:spcBef>
              <a:spcAft>
                <a:spcPts val="0"/>
              </a:spcAft>
              <a:buClr>
                <a:schemeClr val="hlink"/>
              </a:buClr>
              <a:buSzPts val="1100"/>
              <a:buFont typeface="Arial"/>
              <a:buNone/>
            </a:pPr>
            <a:endParaRPr>
              <a:solidFill>
                <a:srgbClr val="38761D"/>
              </a:solidFill>
            </a:endParaRPr>
          </a:p>
          <a:p>
            <a:pPr marL="0" lvl="0" indent="0" algn="l" rtl="0">
              <a:spcBef>
                <a:spcPts val="0"/>
              </a:spcBef>
              <a:spcAft>
                <a:spcPts val="0"/>
              </a:spcAft>
              <a:buNone/>
            </a:pPr>
            <a:endParaRPr/>
          </a:p>
        </p:txBody>
      </p:sp>
      <p:sp>
        <p:nvSpPr>
          <p:cNvPr id="397" name="Google Shape;397;g5850c74c3f_1_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5a4f80a7ff_1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5a4f80a7ff_1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r>
              <a:rPr lang="en">
                <a:solidFill>
                  <a:srgbClr val="9900FF"/>
                </a:solidFill>
              </a:rPr>
              <a:t>Congratulations!  You’ve watched this individual move from a new-hire knowing very little to an expert capable of tackling all sorts of challenging projects. Moving them from role to role, learning new skills, achieving milestones.  What do you do now?   </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0" algn="l" rtl="0">
              <a:spcBef>
                <a:spcPts val="0"/>
              </a:spcBef>
              <a:spcAft>
                <a:spcPts val="0"/>
              </a:spcAft>
              <a:buNone/>
            </a:pPr>
            <a:r>
              <a:rPr lang="en">
                <a:solidFill>
                  <a:srgbClr val="9900FF"/>
                </a:solidFill>
              </a:rPr>
              <a:t>Do it all over again!</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317500" algn="l" rtl="0">
              <a:spcBef>
                <a:spcPts val="0"/>
              </a:spcBef>
              <a:spcAft>
                <a:spcPts val="0"/>
              </a:spcAft>
              <a:buClr>
                <a:srgbClr val="9900FF"/>
              </a:buClr>
              <a:buSzPts val="1400"/>
              <a:buAutoNum type="arabicPeriod"/>
            </a:pPr>
            <a:r>
              <a:rPr lang="en" strike="sngStrike">
                <a:solidFill>
                  <a:srgbClr val="9900FF"/>
                </a:solidFill>
              </a:rPr>
              <a:t>Step 5: Rinse and repeat!</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You just finished your first quest!</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Now do it again!</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For role in roles, learn skills, test knowledge, achieve milestones, move on to the next role, until Destination is reached!</a:t>
            </a:r>
            <a:endParaRPr strike="sngStrike">
              <a:solidFill>
                <a:srgbClr val="9900FF"/>
              </a:solidFill>
            </a:endParaRPr>
          </a:p>
          <a:p>
            <a:pPr marL="0" lvl="0" indent="0" algn="l" rtl="0">
              <a:spcBef>
                <a:spcPts val="0"/>
              </a:spcBef>
              <a:spcAft>
                <a:spcPts val="0"/>
              </a:spcAft>
              <a:buNone/>
            </a:pPr>
            <a:endParaRPr strike="sngStrike">
              <a:solidFill>
                <a:srgbClr val="9900FF"/>
              </a:solidFill>
            </a:endParaRPr>
          </a:p>
        </p:txBody>
      </p:sp>
      <p:sp>
        <p:nvSpPr>
          <p:cNvPr id="405" name="Google Shape;405;g5a4f80a7ff_1_1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457200" algn="l" rtl="0">
              <a:lnSpc>
                <a:spcPct val="115000"/>
              </a:lnSpc>
              <a:spcBef>
                <a:spcPts val="0"/>
              </a:spcBef>
              <a:spcAft>
                <a:spcPts val="0"/>
              </a:spcAft>
              <a:buNone/>
            </a:pPr>
            <a:r>
              <a:rPr lang="en" sz="1100">
                <a:solidFill>
                  <a:srgbClr val="9900FF"/>
                </a:solidFill>
                <a:latin typeface="Arial"/>
                <a:ea typeface="Arial"/>
                <a:cs typeface="Arial"/>
                <a:sym typeface="Arial"/>
              </a:rPr>
              <a:t>We have an office in the United States and another in Europe.  In the last year and a half, we’ve brought up more certified K8s experts than any year prior, from entry level support techs to CKA.  As of last week, between our two offices, 63% of our engineering staff is certified and we plan to raise that percent even higher during this year.  And the goal of this talk, is to pass along our tips and tricks so that you can do it too.</a:t>
            </a:r>
            <a:endParaRPr sz="1100" strike="sngStrike">
              <a:solidFill>
                <a:srgbClr val="9900FF"/>
              </a:solidFill>
              <a:latin typeface="Arial"/>
              <a:ea typeface="Arial"/>
              <a:cs typeface="Arial"/>
              <a:sym typeface="Arial"/>
            </a:endParaRPr>
          </a:p>
        </p:txBody>
      </p:sp>
      <p:sp>
        <p:nvSpPr>
          <p:cNvPr id="135" name="Google Shape;135;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a4f80a7ff_1_3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a4f80a7ff_1_3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r>
              <a:rPr lang="en">
                <a:solidFill>
                  <a:srgbClr val="9900FF"/>
                </a:solidFill>
              </a:rPr>
              <a:t>Iterate on this process.  This may be your first time doing this, but you’ve learned and can do it again better.  Take notes on went well and what didn’t, and use those going forward.  Document this process and tweak it over each iteration.  Over time, you’ll find that the journey from point A to point B, new-hire to expert, can be compressed with each iteration.  You’ll eventually be able to get people certified with K8s relatively quickly.</a:t>
            </a:r>
            <a:br>
              <a:rPr lang="en">
                <a:solidFill>
                  <a:srgbClr val="9900FF"/>
                </a:solidFill>
              </a:rPr>
            </a:br>
            <a:br>
              <a:rPr lang="en">
                <a:solidFill>
                  <a:srgbClr val="9900FF"/>
                </a:solidFill>
              </a:rPr>
            </a:br>
            <a:r>
              <a:rPr lang="en" strike="sngStrike">
                <a:solidFill>
                  <a:srgbClr val="9900FF"/>
                </a:solidFill>
              </a:rPr>
              <a:t>Iterate on this process.</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This might be the first time you’re doing this.</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Take notes on this each time you do it.</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Document the process, learn how to improve it</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Over time, you will compress the journey from Entry Point to Destination.</a:t>
            </a:r>
            <a:endParaRPr strike="sngStrike">
              <a:solidFill>
                <a:srgbClr val="9900FF"/>
              </a:solidFill>
            </a:endParaRPr>
          </a:p>
          <a:p>
            <a:pPr marL="1828800" lvl="3" indent="-317500" algn="l" rtl="0">
              <a:spcBef>
                <a:spcPts val="0"/>
              </a:spcBef>
              <a:spcAft>
                <a:spcPts val="0"/>
              </a:spcAft>
              <a:buClr>
                <a:srgbClr val="9900FF"/>
              </a:buClr>
              <a:buSzPts val="1400"/>
              <a:buAutoNum type="arabicPeriod"/>
            </a:pPr>
            <a:r>
              <a:rPr lang="en" strike="sngStrike">
                <a:solidFill>
                  <a:srgbClr val="9900FF"/>
                </a:solidFill>
              </a:rPr>
              <a:t>Like us, you will eventually be able to start getting people certified with K8s within a year of joining!</a:t>
            </a:r>
            <a:endParaRPr strike="sngStrike">
              <a:solidFill>
                <a:srgbClr val="9900FF"/>
              </a:solidFill>
            </a:endParaRPr>
          </a:p>
        </p:txBody>
      </p:sp>
      <p:sp>
        <p:nvSpPr>
          <p:cNvPr id="413" name="Google Shape;413;g5a4f80a7ff_1_3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a4f80a7ff_1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a4f80a7ff_1_3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r>
              <a:rPr lang="en">
                <a:solidFill>
                  <a:srgbClr val="9900FF"/>
                </a:solidFill>
              </a:rPr>
              <a:t>Internally, we’ve gotten this down to a science.  Hire someone in as a junior Hosted Elasticsearch Support Tech, where they answer customer questions regarding their ES clusters, address downtime issues, receive requests for bug fixes or for features.  After they get a bearing on their role, we kick it up a notch by giving them projects from our backlog.  These can be changes for our website, implementation of the bug fixes or feature requests from customers, changes to internal processes, and more.</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0" algn="l" rtl="0">
              <a:spcBef>
                <a:spcPts val="0"/>
              </a:spcBef>
              <a:spcAft>
                <a:spcPts val="0"/>
              </a:spcAft>
              <a:buNone/>
            </a:pPr>
            <a:r>
              <a:rPr lang="en">
                <a:solidFill>
                  <a:srgbClr val="9900FF"/>
                </a:solidFill>
              </a:rPr>
              <a:t>We provide guidance along the way.  Some things are hard, and we try not to simply do the project for them, but rather give guidance on how they can find the answers.</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0" algn="l" rtl="0">
              <a:spcBef>
                <a:spcPts val="0"/>
              </a:spcBef>
              <a:spcAft>
                <a:spcPts val="0"/>
              </a:spcAft>
              <a:buNone/>
            </a:pPr>
            <a:r>
              <a:rPr lang="en">
                <a:solidFill>
                  <a:srgbClr val="9900FF"/>
                </a:solidFill>
              </a:rPr>
              <a:t>After a while, promote up to new roles with new challenges, tackling more projects as they relate to K8s.  After a while, have them take the CKA exam and provide a monetary incentive for passing.</a:t>
            </a:r>
            <a:endParaRPr>
              <a:solidFill>
                <a:srgbClr val="9900FF"/>
              </a:solidFill>
            </a:endParaRPr>
          </a:p>
          <a:p>
            <a:pPr marL="457200" lvl="0" indent="0" algn="l" rtl="0">
              <a:spcBef>
                <a:spcPts val="0"/>
              </a:spcBef>
              <a:spcAft>
                <a:spcPts val="0"/>
              </a:spcAft>
              <a:buNone/>
            </a:pPr>
            <a:endParaRPr>
              <a:solidFill>
                <a:srgbClr val="9900FF"/>
              </a:solidFill>
            </a:endParaRPr>
          </a:p>
          <a:p>
            <a:pPr marL="457200" lvl="0" indent="0" algn="l" rtl="0">
              <a:spcBef>
                <a:spcPts val="0"/>
              </a:spcBef>
              <a:spcAft>
                <a:spcPts val="0"/>
              </a:spcAft>
              <a:buNone/>
            </a:pPr>
            <a:r>
              <a:rPr lang="en">
                <a:solidFill>
                  <a:srgbClr val="9900FF"/>
                </a:solidFill>
              </a:rPr>
              <a:t>Document, and do it again and again.</a:t>
            </a:r>
            <a:br>
              <a:rPr lang="en">
                <a:solidFill>
                  <a:srgbClr val="9900FF"/>
                </a:solidFill>
              </a:rPr>
            </a:br>
            <a:br>
              <a:rPr lang="en">
                <a:solidFill>
                  <a:srgbClr val="9900FF"/>
                </a:solidFill>
              </a:rPr>
            </a:br>
            <a:r>
              <a:rPr lang="en" strike="sngStrike">
                <a:solidFill>
                  <a:srgbClr val="9900FF"/>
                </a:solidFill>
              </a:rPr>
              <a:t>For example, we have this process down to a science.</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We start people as junior ES support tech.</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They do …</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And then …</a:t>
            </a:r>
            <a:endParaRPr strike="sngStrike">
              <a:solidFill>
                <a:srgbClr val="9900FF"/>
              </a:solidFill>
            </a:endParaRPr>
          </a:p>
          <a:p>
            <a:pPr marL="914400" lvl="1" indent="-317500" algn="l" rtl="0">
              <a:spcBef>
                <a:spcPts val="0"/>
              </a:spcBef>
              <a:spcAft>
                <a:spcPts val="0"/>
              </a:spcAft>
              <a:buClr>
                <a:srgbClr val="9900FF"/>
              </a:buClr>
              <a:buSzPts val="1400"/>
              <a:buAutoNum type="alphaLcPeriod"/>
            </a:pPr>
            <a:r>
              <a:rPr lang="en" strike="sngStrike">
                <a:solidFill>
                  <a:srgbClr val="9900FF"/>
                </a:solidFill>
              </a:rPr>
              <a:t>We’ve documented this process thoroughly and have compressed this down to a year.</a:t>
            </a:r>
            <a:endParaRPr strike="sngStrike">
              <a:solidFill>
                <a:srgbClr val="9900FF"/>
              </a:solidFill>
            </a:endParaRPr>
          </a:p>
          <a:p>
            <a:pPr marL="1371600" lvl="2" indent="-317500" algn="l" rtl="0">
              <a:spcBef>
                <a:spcPts val="0"/>
              </a:spcBef>
              <a:spcAft>
                <a:spcPts val="0"/>
              </a:spcAft>
              <a:buClr>
                <a:srgbClr val="9900FF"/>
              </a:buClr>
              <a:buSzPts val="1400"/>
              <a:buAutoNum type="romanLcPeriod"/>
            </a:pPr>
            <a:r>
              <a:rPr lang="en" strike="sngStrike">
                <a:solidFill>
                  <a:srgbClr val="9900FF"/>
                </a:solidFill>
              </a:rPr>
              <a:t>Which, if you think about it, is incredible!</a:t>
            </a:r>
            <a:endParaRPr strike="sngStrike">
              <a:solidFill>
                <a:srgbClr val="9900FF"/>
              </a:solidFill>
            </a:endParaRPr>
          </a:p>
          <a:p>
            <a:pPr marL="1828800" lvl="3" indent="-317500" algn="l" rtl="0">
              <a:spcBef>
                <a:spcPts val="0"/>
              </a:spcBef>
              <a:spcAft>
                <a:spcPts val="0"/>
              </a:spcAft>
              <a:buClr>
                <a:srgbClr val="9900FF"/>
              </a:buClr>
              <a:buSzPts val="1400"/>
              <a:buAutoNum type="arabicPeriod"/>
            </a:pPr>
            <a:r>
              <a:rPr lang="en" strike="sngStrike">
                <a:solidFill>
                  <a:srgbClr val="9900FF"/>
                </a:solidFill>
              </a:rPr>
              <a:t>That an inexperienced person can become an expert that fast.</a:t>
            </a:r>
            <a:endParaRPr strike="sngStrike">
              <a:solidFill>
                <a:srgbClr val="9900FF"/>
              </a:solidFill>
            </a:endParaRPr>
          </a:p>
        </p:txBody>
      </p:sp>
      <p:sp>
        <p:nvSpPr>
          <p:cNvPr id="422" name="Google Shape;422;g5a4f80a7ff_1_3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a4f80a7ff_1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g5a4f80a7ff_1_2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371600" lvl="2" indent="-298450" algn="l" rtl="0">
              <a:lnSpc>
                <a:spcPct val="115000"/>
              </a:lnSpc>
              <a:spcBef>
                <a:spcPts val="0"/>
              </a:spcBef>
              <a:spcAft>
                <a:spcPts val="0"/>
              </a:spcAft>
              <a:buClr>
                <a:srgbClr val="9900FF"/>
              </a:buClr>
              <a:buSzPts val="1100"/>
              <a:buAutoNum type="romanLcPeriod"/>
            </a:pPr>
            <a:r>
              <a:rPr lang="en" sz="1100" b="1">
                <a:solidFill>
                  <a:srgbClr val="38761D"/>
                </a:solidFill>
                <a:latin typeface="Arial"/>
                <a:ea typeface="Arial"/>
                <a:cs typeface="Arial"/>
                <a:sym typeface="Arial"/>
              </a:rPr>
              <a:t>(Clarke) </a:t>
            </a:r>
            <a:r>
              <a:rPr lang="en" sz="1100">
                <a:solidFill>
                  <a:srgbClr val="38761D"/>
                </a:solidFill>
                <a:latin typeface="Arial"/>
                <a:ea typeface="Arial"/>
                <a:cs typeface="Arial"/>
                <a:sym typeface="Arial"/>
              </a:rPr>
              <a:t>We compiled training supplements</a:t>
            </a:r>
            <a:endParaRPr sz="1100">
              <a:solidFill>
                <a:srgbClr val="9900FF"/>
              </a:solidFill>
              <a:latin typeface="Arial"/>
              <a:ea typeface="Arial"/>
              <a:cs typeface="Arial"/>
              <a:sym typeface="Arial"/>
            </a:endParaRPr>
          </a:p>
          <a:p>
            <a:pPr marL="1371600" lvl="0" indent="0" algn="l" rtl="0">
              <a:lnSpc>
                <a:spcPct val="115000"/>
              </a:lnSpc>
              <a:spcBef>
                <a:spcPts val="0"/>
              </a:spcBef>
              <a:spcAft>
                <a:spcPts val="0"/>
              </a:spcAft>
              <a:buNone/>
            </a:pPr>
            <a:endParaRPr strike="sngStrike">
              <a:solidFill>
                <a:srgbClr val="9900FF"/>
              </a:solidFill>
            </a:endParaRPr>
          </a:p>
        </p:txBody>
      </p:sp>
      <p:sp>
        <p:nvSpPr>
          <p:cNvPr id="430" name="Google Shape;430;g5a4f80a7ff_1_2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15000"/>
              </a:lnSpc>
              <a:spcBef>
                <a:spcPts val="0"/>
              </a:spcBef>
              <a:spcAft>
                <a:spcPts val="0"/>
              </a:spcAft>
              <a:buClr>
                <a:srgbClr val="38761D"/>
              </a:buClr>
              <a:buSzPts val="1100"/>
              <a:buFont typeface="Arial"/>
              <a:buAutoNum type="arabicPeriod"/>
            </a:pPr>
            <a:r>
              <a:rPr lang="en" sz="1100">
                <a:solidFill>
                  <a:srgbClr val="38761D"/>
                </a:solidFill>
                <a:latin typeface="Arial"/>
                <a:ea typeface="Arial"/>
                <a:cs typeface="Arial"/>
                <a:sym typeface="Arial"/>
              </a:rPr>
              <a:t>Useful for supplementary training</a:t>
            </a:r>
            <a:endParaRPr sz="1100">
              <a:solidFill>
                <a:srgbClr val="38761D"/>
              </a:solidFill>
              <a:latin typeface="Arial"/>
              <a:ea typeface="Arial"/>
              <a:cs typeface="Arial"/>
              <a:sym typeface="Arial"/>
            </a:endParaRPr>
          </a:p>
          <a:p>
            <a:pPr marL="457200" marR="0" lvl="0" indent="-298450" algn="l" rtl="0">
              <a:lnSpc>
                <a:spcPct val="115000"/>
              </a:lnSpc>
              <a:spcBef>
                <a:spcPts val="0"/>
              </a:spcBef>
              <a:spcAft>
                <a:spcPts val="0"/>
              </a:spcAft>
              <a:buClr>
                <a:srgbClr val="38761D"/>
              </a:buClr>
              <a:buSzPts val="1100"/>
              <a:buFont typeface="Arial"/>
              <a:buAutoNum type="arabicPeriod"/>
            </a:pPr>
            <a:r>
              <a:rPr lang="en" sz="1100">
                <a:solidFill>
                  <a:srgbClr val="38761D"/>
                </a:solidFill>
                <a:latin typeface="Arial"/>
                <a:ea typeface="Arial"/>
                <a:cs typeface="Arial"/>
                <a:sym typeface="Arial"/>
              </a:rPr>
              <a:t>We use them ourselves</a:t>
            </a:r>
            <a:endParaRPr sz="1100">
              <a:solidFill>
                <a:srgbClr val="38761D"/>
              </a:solidFill>
              <a:latin typeface="Arial"/>
              <a:ea typeface="Arial"/>
              <a:cs typeface="Arial"/>
              <a:sym typeface="Arial"/>
            </a:endParaRPr>
          </a:p>
          <a:p>
            <a:pPr marL="457200" marR="0" lvl="0" indent="-298450" algn="l" rtl="0">
              <a:lnSpc>
                <a:spcPct val="115000"/>
              </a:lnSpc>
              <a:spcBef>
                <a:spcPts val="0"/>
              </a:spcBef>
              <a:spcAft>
                <a:spcPts val="0"/>
              </a:spcAft>
              <a:buClr>
                <a:srgbClr val="38761D"/>
              </a:buClr>
              <a:buSzPts val="1100"/>
              <a:buFont typeface="Arial"/>
              <a:buAutoNum type="arabicPeriod"/>
            </a:pPr>
            <a:r>
              <a:rPr lang="en" sz="1100">
                <a:solidFill>
                  <a:srgbClr val="38761D"/>
                </a:solidFill>
                <a:latin typeface="Arial"/>
                <a:ea typeface="Arial"/>
                <a:cs typeface="Arial"/>
                <a:sym typeface="Arial"/>
              </a:rPr>
              <a:t>Organized into categories</a:t>
            </a:r>
            <a:endParaRPr sz="1100">
              <a:solidFill>
                <a:srgbClr val="38761D"/>
              </a:solidFill>
              <a:latin typeface="Arial"/>
              <a:ea typeface="Arial"/>
              <a:cs typeface="Arial"/>
              <a:sym typeface="Arial"/>
            </a:endParaRPr>
          </a:p>
          <a:p>
            <a:pPr marL="457200" marR="0" lvl="0" indent="-298450" algn="l" rtl="0">
              <a:lnSpc>
                <a:spcPct val="115000"/>
              </a:lnSpc>
              <a:spcBef>
                <a:spcPts val="0"/>
              </a:spcBef>
              <a:spcAft>
                <a:spcPts val="0"/>
              </a:spcAft>
              <a:buClr>
                <a:srgbClr val="38761D"/>
              </a:buClr>
              <a:buSzPts val="1100"/>
              <a:buFont typeface="Arial"/>
              <a:buAutoNum type="arabicPeriod"/>
            </a:pPr>
            <a:r>
              <a:rPr lang="en" sz="1100">
                <a:solidFill>
                  <a:srgbClr val="38761D"/>
                </a:solidFill>
                <a:latin typeface="Arial"/>
                <a:ea typeface="Arial"/>
                <a:cs typeface="Arial"/>
                <a:sym typeface="Arial"/>
              </a:rPr>
              <a:t>Skip through quickly, clarify:</a:t>
            </a:r>
            <a:endParaRPr sz="1100">
              <a:solidFill>
                <a:srgbClr val="38761D"/>
              </a:solidFill>
              <a:latin typeface="Arial"/>
              <a:ea typeface="Arial"/>
              <a:cs typeface="Arial"/>
              <a:sym typeface="Arial"/>
            </a:endParaRPr>
          </a:p>
          <a:p>
            <a:pPr marL="914400" marR="0" lvl="1" indent="-298450" algn="l" rtl="0">
              <a:lnSpc>
                <a:spcPct val="115000"/>
              </a:lnSpc>
              <a:spcBef>
                <a:spcPts val="0"/>
              </a:spcBef>
              <a:spcAft>
                <a:spcPts val="0"/>
              </a:spcAft>
              <a:buClr>
                <a:srgbClr val="38761D"/>
              </a:buClr>
              <a:buSzPts val="1100"/>
              <a:buFont typeface="Arial"/>
              <a:buAutoNum type="alphaLcPeriod"/>
            </a:pPr>
            <a:r>
              <a:rPr lang="en" sz="1100">
                <a:solidFill>
                  <a:srgbClr val="38761D"/>
                </a:solidFill>
                <a:latin typeface="Arial"/>
                <a:ea typeface="Arial"/>
                <a:cs typeface="Arial"/>
                <a:sym typeface="Arial"/>
              </a:rPr>
              <a:t>No time to take pics</a:t>
            </a:r>
            <a:endParaRPr sz="1100">
              <a:solidFill>
                <a:srgbClr val="38761D"/>
              </a:solidFill>
              <a:latin typeface="Arial"/>
              <a:ea typeface="Arial"/>
              <a:cs typeface="Arial"/>
              <a:sym typeface="Arial"/>
            </a:endParaRPr>
          </a:p>
          <a:p>
            <a:pPr marL="914400" marR="0" lvl="1" indent="-298450" algn="l" rtl="0">
              <a:lnSpc>
                <a:spcPct val="115000"/>
              </a:lnSpc>
              <a:spcBef>
                <a:spcPts val="0"/>
              </a:spcBef>
              <a:spcAft>
                <a:spcPts val="0"/>
              </a:spcAft>
              <a:buClr>
                <a:srgbClr val="38761D"/>
              </a:buClr>
              <a:buSzPts val="1100"/>
              <a:buFont typeface="Arial"/>
              <a:buAutoNum type="alphaLcPeriod"/>
            </a:pPr>
            <a:r>
              <a:rPr lang="en" sz="1100">
                <a:solidFill>
                  <a:srgbClr val="38761D"/>
                </a:solidFill>
                <a:latin typeface="Arial"/>
                <a:ea typeface="Arial"/>
                <a:cs typeface="Arial"/>
                <a:sym typeface="Arial"/>
              </a:rPr>
              <a:t>See these on our uploaded slides</a:t>
            </a:r>
            <a:endParaRPr sz="1100">
              <a:solidFill>
                <a:srgbClr val="38761D"/>
              </a:solidFill>
              <a:latin typeface="Arial"/>
              <a:ea typeface="Arial"/>
              <a:cs typeface="Arial"/>
              <a:sym typeface="Arial"/>
            </a:endParaRPr>
          </a:p>
          <a:p>
            <a:pPr marL="1371600" marR="0" lvl="2" indent="-298450" algn="l" rtl="0">
              <a:lnSpc>
                <a:spcPct val="115000"/>
              </a:lnSpc>
              <a:spcBef>
                <a:spcPts val="0"/>
              </a:spcBef>
              <a:spcAft>
                <a:spcPts val="0"/>
              </a:spcAft>
              <a:buClr>
                <a:srgbClr val="38761D"/>
              </a:buClr>
              <a:buSzPts val="1100"/>
              <a:buFont typeface="Arial"/>
              <a:buAutoNum type="romanLcPeriod"/>
            </a:pPr>
            <a:r>
              <a:rPr lang="en" sz="1100">
                <a:solidFill>
                  <a:srgbClr val="38761D"/>
                </a:solidFill>
                <a:latin typeface="Arial"/>
                <a:ea typeface="Arial"/>
                <a:cs typeface="Arial"/>
                <a:sym typeface="Arial"/>
              </a:rPr>
              <a:t>On KubeCon schedule</a:t>
            </a:r>
            <a:endParaRPr sz="1100">
              <a:solidFill>
                <a:srgbClr val="38761D"/>
              </a:solidFill>
              <a:latin typeface="Arial"/>
              <a:ea typeface="Arial"/>
              <a:cs typeface="Arial"/>
              <a:sym typeface="Arial"/>
            </a:endParaRPr>
          </a:p>
        </p:txBody>
      </p:sp>
      <p:sp>
        <p:nvSpPr>
          <p:cNvPr id="438" name="Google Shape;438;p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If you check out </a:t>
            </a:r>
            <a:r>
              <a:rPr lang="en" i="1"/>
              <a:t>anything</a:t>
            </a:r>
            <a:r>
              <a:rPr lang="en"/>
              <a:t>, see “Treasure Trove!”</a:t>
            </a:r>
            <a:endParaRPr/>
          </a:p>
        </p:txBody>
      </p:sp>
      <p:sp>
        <p:nvSpPr>
          <p:cNvPr id="445" name="Google Shape;445;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p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5" name="Google Shape;465;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6" name="Google Shape;466;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rgbClr val="38761D"/>
              </a:buClr>
              <a:buSzPts val="1100"/>
              <a:buAutoNum type="arabicPeriod"/>
            </a:pPr>
            <a:r>
              <a:rPr lang="en" sz="1100">
                <a:solidFill>
                  <a:srgbClr val="38761D"/>
                </a:solidFill>
                <a:latin typeface="Arial"/>
                <a:ea typeface="Arial"/>
                <a:cs typeface="Arial"/>
                <a:sym typeface="Arial"/>
              </a:rPr>
              <a:t>Training (Paid): </a:t>
            </a:r>
            <a:r>
              <a:rPr lang="en" sz="1100" u="sng">
                <a:solidFill>
                  <a:srgbClr val="38761D"/>
                </a:solidFill>
                <a:latin typeface="Arial"/>
                <a:ea typeface="Arial"/>
                <a:cs typeface="Arial"/>
                <a:sym typeface="Arial"/>
                <a:hlinkClick r:id="rId3"/>
              </a:rPr>
              <a:t>supergiant.io/training/</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AutoNum type="alphaLcPeriod"/>
            </a:pPr>
            <a:r>
              <a:rPr lang="en" sz="1100">
                <a:solidFill>
                  <a:srgbClr val="38761D"/>
                </a:solidFill>
                <a:latin typeface="Arial"/>
                <a:ea typeface="Arial"/>
                <a:cs typeface="Arial"/>
                <a:sym typeface="Arial"/>
              </a:rPr>
              <a:t>This process can be more difficult than it seems.</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AutoNum type="alphaLcPeriod"/>
            </a:pPr>
            <a:r>
              <a:rPr lang="en" sz="1100">
                <a:solidFill>
                  <a:srgbClr val="38761D"/>
                </a:solidFill>
                <a:latin typeface="Arial"/>
                <a:ea typeface="Arial"/>
                <a:cs typeface="Arial"/>
                <a:sym typeface="Arial"/>
              </a:rPr>
              <a:t>If you need help making experts, that’s our job.</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AutoNum type="alphaLcPeriod"/>
            </a:pPr>
            <a:r>
              <a:rPr lang="en" sz="1100">
                <a:solidFill>
                  <a:srgbClr val="38761D"/>
                </a:solidFill>
                <a:latin typeface="Arial"/>
                <a:ea typeface="Arial"/>
                <a:cs typeface="Arial"/>
                <a:sym typeface="Arial"/>
              </a:rPr>
              <a:t>We’re booth G1 on main aisle in purple sequined jackets.</a:t>
            </a:r>
            <a:endParaRPr>
              <a:solidFill>
                <a:srgbClr val="38761D"/>
              </a:solidFill>
            </a:endParaRPr>
          </a:p>
        </p:txBody>
      </p:sp>
      <p:sp>
        <p:nvSpPr>
          <p:cNvPr id="473" name="Google Shape;473;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solidFill>
                  <a:srgbClr val="38761D"/>
                </a:solidFill>
              </a:rPr>
              <a:t>If you want to contact us, here’s our contact information. Questions?</a:t>
            </a:r>
            <a:br>
              <a:rPr lang="en">
                <a:solidFill>
                  <a:srgbClr val="38761D"/>
                </a:solidFill>
              </a:rPr>
            </a:br>
            <a:br>
              <a:rPr lang="en">
                <a:solidFill>
                  <a:srgbClr val="38761D"/>
                </a:solidFill>
              </a:rPr>
            </a:br>
            <a:r>
              <a:rPr lang="en">
                <a:solidFill>
                  <a:srgbClr val="38761D"/>
                </a:solidFill>
              </a:rPr>
              <a:t>We’ll be out in the hallway after the talk if you have any more things you would like to talk about. If you don’t catch us there, our booth is at G1 on the main aisle, and we’re in the purple sequined jackets.</a:t>
            </a:r>
            <a:endParaRPr>
              <a:solidFill>
                <a:srgbClr val="38761D"/>
              </a:solidFill>
            </a:endParaRPr>
          </a:p>
        </p:txBody>
      </p:sp>
      <p:sp>
        <p:nvSpPr>
          <p:cNvPr id="481" name="Google Shape;481;p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371600" lvl="0" indent="0" algn="l" rtl="0">
              <a:lnSpc>
                <a:spcPct val="115000"/>
              </a:lnSpc>
              <a:spcBef>
                <a:spcPts val="0"/>
              </a:spcBef>
              <a:spcAft>
                <a:spcPts val="0"/>
              </a:spcAft>
              <a:buNone/>
            </a:pPr>
            <a:r>
              <a:rPr lang="en" sz="1100">
                <a:solidFill>
                  <a:srgbClr val="9900FF"/>
                </a:solidFill>
                <a:latin typeface="Arial"/>
                <a:ea typeface="Arial"/>
                <a:cs typeface="Arial"/>
                <a:sym typeface="Arial"/>
              </a:rPr>
              <a:t>We travel around the world training people, but we foster a culture of learning in our own company.</a:t>
            </a:r>
            <a:endParaRPr sz="1100">
              <a:solidFill>
                <a:srgbClr val="9900FF"/>
              </a:solidFill>
              <a:latin typeface="Arial"/>
              <a:ea typeface="Arial"/>
              <a:cs typeface="Arial"/>
              <a:sym typeface="Arial"/>
            </a:endParaRPr>
          </a:p>
          <a:p>
            <a:pPr marL="1371600" lvl="0" indent="0" algn="l" rtl="0">
              <a:lnSpc>
                <a:spcPct val="115000"/>
              </a:lnSpc>
              <a:spcBef>
                <a:spcPts val="0"/>
              </a:spcBef>
              <a:spcAft>
                <a:spcPts val="0"/>
              </a:spcAft>
              <a:buNone/>
            </a:pPr>
            <a:endParaRPr sz="1100">
              <a:solidFill>
                <a:srgbClr val="9900FF"/>
              </a:solidFill>
              <a:latin typeface="Arial"/>
              <a:ea typeface="Arial"/>
              <a:cs typeface="Arial"/>
              <a:sym typeface="Arial"/>
            </a:endParaRPr>
          </a:p>
          <a:p>
            <a:pPr marL="1371600" lvl="0" indent="0" algn="l" rtl="0">
              <a:lnSpc>
                <a:spcPct val="115000"/>
              </a:lnSpc>
              <a:spcBef>
                <a:spcPts val="0"/>
              </a:spcBef>
              <a:spcAft>
                <a:spcPts val="0"/>
              </a:spcAft>
              <a:buNone/>
            </a:pPr>
            <a:r>
              <a:rPr lang="en" sz="1100">
                <a:solidFill>
                  <a:srgbClr val="9900FF"/>
                </a:solidFill>
                <a:latin typeface="Arial"/>
                <a:ea typeface="Arial"/>
                <a:cs typeface="Arial"/>
                <a:sym typeface="Arial"/>
              </a:rPr>
              <a:t>In the end, this talk is for you that raised your hand to the “Looking for K8s expertise” question from earlier.  For everyone else, I think you’ll still find some value in this presentation.</a:t>
            </a:r>
            <a:endParaRPr strike="sngStrike">
              <a:solidFill>
                <a:srgbClr val="9900FF"/>
              </a:solidFill>
            </a:endParaRPr>
          </a:p>
          <a:p>
            <a:pPr marL="1371600" lvl="0" indent="0" algn="l" rtl="0">
              <a:lnSpc>
                <a:spcPct val="115000"/>
              </a:lnSpc>
              <a:spcBef>
                <a:spcPts val="0"/>
              </a:spcBef>
              <a:spcAft>
                <a:spcPts val="0"/>
              </a:spcAft>
              <a:buNone/>
            </a:pPr>
            <a:endParaRPr strike="sngStrike">
              <a:solidFill>
                <a:srgbClr val="9900FF"/>
              </a:solidFill>
            </a:endParaRPr>
          </a:p>
          <a:p>
            <a:pPr marL="1371600" lvl="0" indent="0" algn="l" rtl="0">
              <a:lnSpc>
                <a:spcPct val="115000"/>
              </a:lnSpc>
              <a:spcBef>
                <a:spcPts val="0"/>
              </a:spcBef>
              <a:spcAft>
                <a:spcPts val="0"/>
              </a:spcAft>
              <a:buNone/>
            </a:pPr>
            <a:r>
              <a:rPr lang="en" sz="1100">
                <a:solidFill>
                  <a:srgbClr val="9900FF"/>
                </a:solidFill>
                <a:latin typeface="Arial"/>
                <a:ea typeface="Arial"/>
                <a:cs typeface="Arial"/>
                <a:sym typeface="Arial"/>
              </a:rPr>
              <a:t>So why should you pursue expertise by building it in house? Why is this a good option?</a:t>
            </a:r>
            <a:endParaRPr sz="1100">
              <a:solidFill>
                <a:srgbClr val="9900FF"/>
              </a:solidFill>
              <a:latin typeface="Arial"/>
              <a:ea typeface="Arial"/>
              <a:cs typeface="Arial"/>
              <a:sym typeface="Arial"/>
            </a:endParaRPr>
          </a:p>
          <a:p>
            <a:pPr marL="1371600" lvl="0" indent="0" algn="l" rtl="0">
              <a:lnSpc>
                <a:spcPct val="115000"/>
              </a:lnSpc>
              <a:spcBef>
                <a:spcPts val="0"/>
              </a:spcBef>
              <a:spcAft>
                <a:spcPts val="0"/>
              </a:spcAft>
              <a:buNone/>
            </a:pPr>
            <a:endParaRPr strike="sngStrike">
              <a:solidFill>
                <a:srgbClr val="9900FF"/>
              </a:solidFill>
            </a:endParaRPr>
          </a:p>
        </p:txBody>
      </p:sp>
      <p:sp>
        <p:nvSpPr>
          <p:cNvPr id="143" name="Google Shape;143;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5a4f80a7ff_1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5a4f80a7ff_1_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298450" algn="l" rtl="0">
              <a:lnSpc>
                <a:spcPct val="115000"/>
              </a:lnSpc>
              <a:spcBef>
                <a:spcPts val="0"/>
              </a:spcBef>
              <a:spcAft>
                <a:spcPts val="0"/>
              </a:spcAft>
              <a:buClr>
                <a:srgbClr val="38761D"/>
              </a:buClr>
              <a:buSzPts val="1100"/>
              <a:buAutoNum type="arabicPeriod"/>
            </a:pPr>
            <a:r>
              <a:rPr lang="en" sz="1100">
                <a:solidFill>
                  <a:srgbClr val="38761D"/>
                </a:solidFill>
                <a:latin typeface="Arial"/>
                <a:ea typeface="Arial"/>
                <a:cs typeface="Arial"/>
                <a:sym typeface="Arial"/>
              </a:rPr>
              <a:t>The way you tackle the K8s kraken is unique to you.</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AutoNum type="alphaLcPeriod"/>
            </a:pPr>
            <a:r>
              <a:rPr lang="en" sz="1100">
                <a:solidFill>
                  <a:srgbClr val="38761D"/>
                </a:solidFill>
                <a:latin typeface="Arial"/>
                <a:ea typeface="Arial"/>
                <a:cs typeface="Arial"/>
                <a:sym typeface="Arial"/>
              </a:rPr>
              <a:t>The tools you use, the platforms you use, are unique to you.</a:t>
            </a:r>
            <a:endParaRPr sz="1100">
              <a:solidFill>
                <a:srgbClr val="38761D"/>
              </a:solidFill>
              <a:latin typeface="Arial"/>
              <a:ea typeface="Arial"/>
              <a:cs typeface="Arial"/>
              <a:sym typeface="Arial"/>
            </a:endParaRPr>
          </a:p>
          <a:p>
            <a:pPr marL="457200" lvl="0" indent="-298450" algn="l" rtl="0">
              <a:lnSpc>
                <a:spcPct val="115000"/>
              </a:lnSpc>
              <a:spcBef>
                <a:spcPts val="0"/>
              </a:spcBef>
              <a:spcAft>
                <a:spcPts val="0"/>
              </a:spcAft>
              <a:buClr>
                <a:srgbClr val="38761D"/>
              </a:buClr>
              <a:buSzPts val="1100"/>
              <a:buFont typeface="Arial"/>
              <a:buAutoNum type="arabicPeriod"/>
            </a:pPr>
            <a:r>
              <a:rPr lang="en" sz="1100">
                <a:solidFill>
                  <a:srgbClr val="38761D"/>
                </a:solidFill>
                <a:latin typeface="Arial"/>
                <a:ea typeface="Arial"/>
                <a:cs typeface="Arial"/>
                <a:sym typeface="Arial"/>
              </a:rPr>
              <a:t>Even if you hire an expert prequalified for K8s, they still need time to learn your fighting style.</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Font typeface="Arial"/>
              <a:buAutoNum type="alphaLcPeriod"/>
            </a:pPr>
            <a:r>
              <a:rPr lang="en" sz="1100">
                <a:solidFill>
                  <a:srgbClr val="38761D"/>
                </a:solidFill>
                <a:latin typeface="Arial"/>
                <a:ea typeface="Arial"/>
                <a:cs typeface="Arial"/>
                <a:sym typeface="Arial"/>
              </a:rPr>
              <a:t>In our experience, it takes almost just as much time to teach a pre-qualified expert how we use our tools as it does to train someone who has never used them.</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Font typeface="Arial"/>
              <a:buAutoNum type="alphaLcPeriod"/>
            </a:pPr>
            <a:r>
              <a:rPr lang="en" sz="1100">
                <a:solidFill>
                  <a:srgbClr val="38761D"/>
                </a:solidFill>
                <a:latin typeface="Arial"/>
                <a:ea typeface="Arial"/>
                <a:cs typeface="Arial"/>
                <a:sym typeface="Arial"/>
              </a:rPr>
              <a:t>Experts have deep roots you have to rearrange or sometimes even rip out.</a:t>
            </a:r>
            <a:endParaRPr sz="1100">
              <a:solidFill>
                <a:srgbClr val="38761D"/>
              </a:solidFill>
              <a:latin typeface="Arial"/>
              <a:ea typeface="Arial"/>
              <a:cs typeface="Arial"/>
              <a:sym typeface="Arial"/>
            </a:endParaRPr>
          </a:p>
          <a:p>
            <a:pPr marL="1371600" lvl="2" indent="-298450" algn="l" rtl="0">
              <a:lnSpc>
                <a:spcPct val="115000"/>
              </a:lnSpc>
              <a:spcBef>
                <a:spcPts val="0"/>
              </a:spcBef>
              <a:spcAft>
                <a:spcPts val="0"/>
              </a:spcAft>
              <a:buClr>
                <a:srgbClr val="38761D"/>
              </a:buClr>
              <a:buSzPts val="1100"/>
              <a:buFont typeface="Arial"/>
              <a:buAutoNum type="romanLcPeriod"/>
            </a:pPr>
            <a:r>
              <a:rPr lang="en" sz="1100">
                <a:solidFill>
                  <a:srgbClr val="38761D"/>
                </a:solidFill>
                <a:latin typeface="Arial"/>
                <a:ea typeface="Arial"/>
                <a:cs typeface="Arial"/>
                <a:sym typeface="Arial"/>
              </a:rPr>
              <a:t>Trainees are blank slates. You have to just teach, instead of reteach.</a:t>
            </a:r>
            <a:endParaRPr sz="1100">
              <a:solidFill>
                <a:srgbClr val="38761D"/>
              </a:solidFill>
              <a:latin typeface="Arial"/>
              <a:ea typeface="Arial"/>
              <a:cs typeface="Arial"/>
              <a:sym typeface="Arial"/>
            </a:endParaRPr>
          </a:p>
          <a:p>
            <a:pPr marL="914400" lvl="1" indent="-298450" algn="l" rtl="0">
              <a:lnSpc>
                <a:spcPct val="115000"/>
              </a:lnSpc>
              <a:spcBef>
                <a:spcPts val="0"/>
              </a:spcBef>
              <a:spcAft>
                <a:spcPts val="0"/>
              </a:spcAft>
              <a:buClr>
                <a:srgbClr val="38761D"/>
              </a:buClr>
              <a:buSzPts val="1100"/>
              <a:buAutoNum type="alphaLcPeriod"/>
            </a:pPr>
            <a:r>
              <a:rPr lang="en" sz="1100">
                <a:solidFill>
                  <a:srgbClr val="38761D"/>
                </a:solidFill>
                <a:latin typeface="Arial"/>
                <a:ea typeface="Arial"/>
                <a:cs typeface="Arial"/>
                <a:sym typeface="Arial"/>
              </a:rPr>
              <a:t>Trainee that is brought up in your company has a natural skill for solving your specific problems.</a:t>
            </a:r>
            <a:endParaRPr sz="1100">
              <a:solidFill>
                <a:srgbClr val="38761D"/>
              </a:solidFill>
              <a:latin typeface="Arial"/>
              <a:ea typeface="Arial"/>
              <a:cs typeface="Arial"/>
              <a:sym typeface="Arial"/>
            </a:endParaRPr>
          </a:p>
          <a:p>
            <a:pPr marL="0" lvl="0" indent="0" algn="l" rtl="0">
              <a:lnSpc>
                <a:spcPct val="115000"/>
              </a:lnSpc>
              <a:spcBef>
                <a:spcPts val="0"/>
              </a:spcBef>
              <a:spcAft>
                <a:spcPts val="0"/>
              </a:spcAft>
              <a:buNone/>
            </a:pPr>
            <a:endParaRPr sz="1100">
              <a:solidFill>
                <a:srgbClr val="38761D"/>
              </a:solidFill>
              <a:latin typeface="Arial"/>
              <a:ea typeface="Arial"/>
              <a:cs typeface="Arial"/>
              <a:sym typeface="Arial"/>
            </a:endParaRPr>
          </a:p>
        </p:txBody>
      </p:sp>
      <p:sp>
        <p:nvSpPr>
          <p:cNvPr id="151" name="Google Shape;151;g5a4f80a7ff_1_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a4f80a7ff_1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a4f80a7ff_1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04800" algn="l" rtl="0">
              <a:spcBef>
                <a:spcPts val="0"/>
              </a:spcBef>
              <a:spcAft>
                <a:spcPts val="0"/>
              </a:spcAft>
              <a:buClr>
                <a:srgbClr val="38761D"/>
              </a:buClr>
              <a:buSzPts val="1200"/>
              <a:buAutoNum type="arabicPeriod"/>
            </a:pPr>
            <a:r>
              <a:rPr lang="en">
                <a:solidFill>
                  <a:srgbClr val="38761D"/>
                </a:solidFill>
              </a:rPr>
              <a:t>Time period you spend training a newbie is much less costly than normalizing an expert.</a:t>
            </a:r>
            <a:endParaRPr>
              <a:solidFill>
                <a:srgbClr val="38761D"/>
              </a:solidFill>
            </a:endParaRPr>
          </a:p>
          <a:p>
            <a:pPr marL="457200" lvl="0" indent="-304800" algn="l" rtl="0">
              <a:spcBef>
                <a:spcPts val="0"/>
              </a:spcBef>
              <a:spcAft>
                <a:spcPts val="0"/>
              </a:spcAft>
              <a:buClr>
                <a:srgbClr val="38761D"/>
              </a:buClr>
              <a:buSzPts val="1200"/>
              <a:buAutoNum type="arabicPeriod"/>
            </a:pPr>
            <a:r>
              <a:rPr lang="en">
                <a:solidFill>
                  <a:srgbClr val="38761D"/>
                </a:solidFill>
              </a:rPr>
              <a:t>Less room for mistakes when hiring a direct expert.</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You need to make a Return on Investment faster when hiring experts.</a:t>
            </a:r>
            <a:endParaRPr>
              <a:solidFill>
                <a:srgbClr val="38761D"/>
              </a:solidFill>
            </a:endParaRPr>
          </a:p>
        </p:txBody>
      </p:sp>
      <p:sp>
        <p:nvSpPr>
          <p:cNvPr id="157" name="Google Shape;157;g5a4f80a7ff_1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a4f80a7ff_1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a4f80a7ff_1_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solidFill>
                  <a:srgbClr val="38761D"/>
                </a:solidFill>
              </a:rPr>
              <a:t>There are even more benefits for creating experts in house.</a:t>
            </a:r>
            <a:endParaRPr>
              <a:solidFill>
                <a:srgbClr val="38761D"/>
              </a:solidFill>
            </a:endParaRPr>
          </a:p>
          <a:p>
            <a:pPr marL="457200" lvl="0" indent="-317500" algn="l" rtl="0">
              <a:spcBef>
                <a:spcPts val="0"/>
              </a:spcBef>
              <a:spcAft>
                <a:spcPts val="0"/>
              </a:spcAft>
              <a:buClr>
                <a:srgbClr val="38761D"/>
              </a:buClr>
              <a:buSzPts val="1400"/>
              <a:buAutoNum type="arabicPeriod"/>
            </a:pPr>
            <a:r>
              <a:rPr lang="en">
                <a:solidFill>
                  <a:srgbClr val="38761D"/>
                </a:solidFill>
              </a:rPr>
              <a:t>Creating experts bond between company and new hire.</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Company is investing in their career.</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New hire is seeing their impact over time.</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New hire is gaining new roles over time.</a:t>
            </a:r>
            <a:endParaRPr>
              <a:solidFill>
                <a:srgbClr val="38761D"/>
              </a:solidFill>
            </a:endParaRPr>
          </a:p>
          <a:p>
            <a:pPr marL="457200" lvl="0" indent="-317500" algn="l" rtl="0">
              <a:spcBef>
                <a:spcPts val="0"/>
              </a:spcBef>
              <a:spcAft>
                <a:spcPts val="0"/>
              </a:spcAft>
              <a:buClr>
                <a:srgbClr val="38761D"/>
              </a:buClr>
              <a:buSzPts val="1400"/>
              <a:buAutoNum type="arabicPeriod"/>
            </a:pPr>
            <a:r>
              <a:rPr lang="en">
                <a:solidFill>
                  <a:srgbClr val="38761D"/>
                </a:solidFill>
              </a:rPr>
              <a:t>Builds bonds between employees.</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They grow together!</a:t>
            </a:r>
            <a:endParaRPr>
              <a:solidFill>
                <a:srgbClr val="38761D"/>
              </a:solidFill>
            </a:endParaRPr>
          </a:p>
          <a:p>
            <a:pPr marL="457200" lvl="0" indent="-317500" algn="l" rtl="0">
              <a:spcBef>
                <a:spcPts val="0"/>
              </a:spcBef>
              <a:spcAft>
                <a:spcPts val="0"/>
              </a:spcAft>
              <a:buClr>
                <a:srgbClr val="38761D"/>
              </a:buClr>
              <a:buSzPts val="1400"/>
              <a:buAutoNum type="arabicPeriod"/>
            </a:pPr>
            <a:r>
              <a:rPr lang="en">
                <a:solidFill>
                  <a:srgbClr val="38761D"/>
                </a:solidFill>
              </a:rPr>
              <a:t>And bonds reduce turnover!</a:t>
            </a:r>
            <a:endParaRPr>
              <a:solidFill>
                <a:srgbClr val="38761D"/>
              </a:solidFill>
            </a:endParaRPr>
          </a:p>
          <a:p>
            <a:pPr marL="0" lvl="0" indent="0" algn="l" rtl="0">
              <a:spcBef>
                <a:spcPts val="0"/>
              </a:spcBef>
              <a:spcAft>
                <a:spcPts val="0"/>
              </a:spcAft>
              <a:buNone/>
            </a:pPr>
            <a:endParaRPr>
              <a:solidFill>
                <a:srgbClr val="38761D"/>
              </a:solidFill>
            </a:endParaRPr>
          </a:p>
        </p:txBody>
      </p:sp>
      <p:sp>
        <p:nvSpPr>
          <p:cNvPr id="165" name="Google Shape;165;g5a4f80a7ff_1_7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a4f80a7ff_1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a4f80a7ff_1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Clr>
                <a:srgbClr val="38761D"/>
              </a:buClr>
              <a:buSzPts val="1400"/>
              <a:buAutoNum type="arabicPeriod"/>
            </a:pPr>
            <a:r>
              <a:rPr lang="en">
                <a:solidFill>
                  <a:srgbClr val="38761D"/>
                </a:solidFill>
              </a:rPr>
              <a:t>There are also other important non-financial benefits.</a:t>
            </a:r>
            <a:endParaRPr>
              <a:solidFill>
                <a:srgbClr val="38761D"/>
              </a:solidFill>
            </a:endParaRPr>
          </a:p>
          <a:p>
            <a:pPr marL="914400" lvl="1" indent="-317500" algn="l" rtl="0">
              <a:spcBef>
                <a:spcPts val="0"/>
              </a:spcBef>
              <a:spcAft>
                <a:spcPts val="0"/>
              </a:spcAft>
              <a:buClr>
                <a:srgbClr val="38761D"/>
              </a:buClr>
              <a:buSzPts val="1400"/>
              <a:buAutoNum type="alphaLcPeriod"/>
            </a:pPr>
            <a:r>
              <a:rPr lang="en">
                <a:solidFill>
                  <a:srgbClr val="38761D"/>
                </a:solidFill>
              </a:rPr>
              <a:t>Hiring newbies provides opportunities for less educated or experienced individuals.</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These individuals are more passionate for growth but may not always get opportunities.</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You’ll be surprised at how many people are out there who can become K8s experts!</a:t>
            </a:r>
            <a:endParaRPr>
              <a:solidFill>
                <a:srgbClr val="38761D"/>
              </a:solidFill>
            </a:endParaRPr>
          </a:p>
          <a:p>
            <a:pPr marL="1828800" lvl="3" indent="-317500" algn="l" rtl="0">
              <a:spcBef>
                <a:spcPts val="0"/>
              </a:spcBef>
              <a:spcAft>
                <a:spcPts val="0"/>
              </a:spcAft>
              <a:buClr>
                <a:srgbClr val="38761D"/>
              </a:buClr>
              <a:buSzPts val="1400"/>
              <a:buAutoNum type="arabicPeriod"/>
            </a:pPr>
            <a:r>
              <a:rPr lang="en">
                <a:solidFill>
                  <a:srgbClr val="38761D"/>
                </a:solidFill>
              </a:rPr>
              <a:t>It’s just all about getting the right </a:t>
            </a:r>
            <a:r>
              <a:rPr lang="en" i="1">
                <a:solidFill>
                  <a:srgbClr val="38761D"/>
                </a:solidFill>
              </a:rPr>
              <a:t>types</a:t>
            </a:r>
            <a:r>
              <a:rPr lang="en">
                <a:solidFill>
                  <a:srgbClr val="38761D"/>
                </a:solidFill>
              </a:rPr>
              <a:t> of people.</a:t>
            </a:r>
            <a:endParaRPr>
              <a:solidFill>
                <a:srgbClr val="38761D"/>
              </a:solidFill>
            </a:endParaRPr>
          </a:p>
          <a:p>
            <a:pPr marL="2286000" lvl="4" indent="-317500" algn="l" rtl="0">
              <a:spcBef>
                <a:spcPts val="0"/>
              </a:spcBef>
              <a:spcAft>
                <a:spcPts val="0"/>
              </a:spcAft>
              <a:buClr>
                <a:srgbClr val="38761D"/>
              </a:buClr>
              <a:buSzPts val="1400"/>
              <a:buAutoNum type="alphaLcPeriod"/>
            </a:pPr>
            <a:r>
              <a:rPr lang="en">
                <a:solidFill>
                  <a:srgbClr val="38761D"/>
                </a:solidFill>
              </a:rPr>
              <a:t>We’ll explain this later.</a:t>
            </a:r>
            <a:endParaRPr>
              <a:solidFill>
                <a:srgbClr val="38761D"/>
              </a:solidFill>
            </a:endParaRPr>
          </a:p>
          <a:p>
            <a:pPr marL="1371600" lvl="2" indent="-317500" algn="l" rtl="0">
              <a:spcBef>
                <a:spcPts val="0"/>
              </a:spcBef>
              <a:spcAft>
                <a:spcPts val="0"/>
              </a:spcAft>
              <a:buClr>
                <a:srgbClr val="38761D"/>
              </a:buClr>
              <a:buSzPts val="1400"/>
              <a:buAutoNum type="romanLcPeriod"/>
            </a:pPr>
            <a:r>
              <a:rPr lang="en">
                <a:solidFill>
                  <a:srgbClr val="38761D"/>
                </a:solidFill>
              </a:rPr>
              <a:t>Clarke’s story: couldn’t find a tech-related job </a:t>
            </a:r>
            <a:r>
              <a:rPr lang="en" i="1">
                <a:solidFill>
                  <a:srgbClr val="38761D"/>
                </a:solidFill>
              </a:rPr>
              <a:t>anywhere</a:t>
            </a:r>
            <a:r>
              <a:rPr lang="en">
                <a:solidFill>
                  <a:srgbClr val="38761D"/>
                </a:solidFill>
              </a:rPr>
              <a:t>.</a:t>
            </a:r>
            <a:endParaRPr>
              <a:solidFill>
                <a:srgbClr val="38761D"/>
              </a:solidFill>
            </a:endParaRPr>
          </a:p>
          <a:p>
            <a:pPr marL="1828800" lvl="3" indent="-317500" algn="l" rtl="0">
              <a:spcBef>
                <a:spcPts val="0"/>
              </a:spcBef>
              <a:spcAft>
                <a:spcPts val="0"/>
              </a:spcAft>
              <a:buClr>
                <a:srgbClr val="38761D"/>
              </a:buClr>
              <a:buSzPts val="1400"/>
              <a:buAutoNum type="arabicPeriod"/>
            </a:pPr>
            <a:r>
              <a:rPr lang="en">
                <a:solidFill>
                  <a:srgbClr val="38761D"/>
                </a:solidFill>
              </a:rPr>
              <a:t>Applied all around the world and got </a:t>
            </a:r>
            <a:r>
              <a:rPr lang="en" i="1">
                <a:solidFill>
                  <a:srgbClr val="38761D"/>
                </a:solidFill>
              </a:rPr>
              <a:t>1</a:t>
            </a:r>
            <a:r>
              <a:rPr lang="en">
                <a:solidFill>
                  <a:srgbClr val="38761D"/>
                </a:solidFill>
              </a:rPr>
              <a:t> interview. Guess what company?</a:t>
            </a:r>
            <a:endParaRPr>
              <a:solidFill>
                <a:srgbClr val="38761D"/>
              </a:solidFill>
            </a:endParaRPr>
          </a:p>
        </p:txBody>
      </p:sp>
      <p:sp>
        <p:nvSpPr>
          <p:cNvPr id="174" name="Google Shape;174;g5a4f80a7ff_1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grpSp>
        <p:nvGrpSpPr>
          <p:cNvPr id="13" name="Google Shape;13;p2"/>
          <p:cNvGrpSpPr/>
          <p:nvPr/>
        </p:nvGrpSpPr>
        <p:grpSpPr>
          <a:xfrm>
            <a:off x="4350279" y="2855377"/>
            <a:ext cx="443589" cy="105632"/>
            <a:chOff x="4137525" y="2915950"/>
            <a:chExt cx="869100" cy="207000"/>
          </a:xfrm>
        </p:grpSpPr>
        <p:sp>
          <p:nvSpPr>
            <p:cNvPr id="14" name="Google Shape;14;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7;p2"/>
          <p:cNvSpPr txBox="1">
            <a:spLocks noGrp="1"/>
          </p:cNvSpPr>
          <p:nvPr>
            <p:ph type="ctrTitle"/>
          </p:nvPr>
        </p:nvSpPr>
        <p:spPr>
          <a:xfrm>
            <a:off x="671258" y="990800"/>
            <a:ext cx="7801500" cy="1730100"/>
          </a:xfrm>
          <a:prstGeom prst="rect">
            <a:avLst/>
          </a:prstGeom>
          <a:noFill/>
          <a:ln>
            <a:noFill/>
          </a:ln>
        </p:spPr>
        <p:txBody>
          <a:bodyPr spcFirstLastPara="1" wrap="square" lIns="91425" tIns="91425" rIns="91425" bIns="91425" anchor="b" anchorCtr="0"/>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8" name="Google Shape;18;p2"/>
          <p:cNvSpPr txBox="1">
            <a:spLocks noGrp="1"/>
          </p:cNvSpPr>
          <p:nvPr>
            <p:ph type="subTitle" idx="1"/>
          </p:nvPr>
        </p:nvSpPr>
        <p:spPr>
          <a:xfrm>
            <a:off x="671250" y="3174875"/>
            <a:ext cx="7801500" cy="509400"/>
          </a:xfrm>
          <a:prstGeom prst="rect">
            <a:avLst/>
          </a:prstGeom>
          <a:noFill/>
          <a:ln>
            <a:noFill/>
          </a:ln>
        </p:spPr>
        <p:txBody>
          <a:bodyPr spcFirstLastPara="1" wrap="square" lIns="91425" tIns="91425" rIns="91425" bIns="91425" anchor="t" anchorCtr="0"/>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19" name="Google Shape;19;p2"/>
          <p:cNvSpPr txBox="1"/>
          <p:nvPr/>
        </p:nvSpPr>
        <p:spPr>
          <a:xfrm>
            <a:off x="7344228" y="4501875"/>
            <a:ext cx="1799771" cy="641625"/>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chemeClr val="dk1"/>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and Image (Right Side)" type="tx">
  <p:cSld name="TITLE_AND_BODY">
    <p:bg>
      <p:bgPr>
        <a:gradFill>
          <a:gsLst>
            <a:gs pos="0">
              <a:srgbClr val="FF8023"/>
            </a:gs>
            <a:gs pos="30000">
              <a:srgbClr val="CE0264"/>
            </a:gs>
            <a:gs pos="100000">
              <a:srgbClr val="590098"/>
            </a:gs>
          </a:gsLst>
          <a:lin ang="3600008" scaled="0"/>
        </a:gradFill>
        <a:effectLst/>
      </p:bgPr>
    </p:bg>
    <p:spTree>
      <p:nvGrpSpPr>
        <p:cNvPr id="1" name="Shape 62"/>
        <p:cNvGrpSpPr/>
        <p:nvPr/>
      </p:nvGrpSpPr>
      <p:grpSpPr>
        <a:xfrm>
          <a:off x="0" y="0"/>
          <a:ext cx="0" cy="0"/>
          <a:chOff x="0" y="0"/>
          <a:chExt cx="0" cy="0"/>
        </a:xfrm>
      </p:grpSpPr>
      <p:pic>
        <p:nvPicPr>
          <p:cNvPr id="63" name="Google Shape;63;p11"/>
          <p:cNvPicPr preferRelativeResize="0"/>
          <p:nvPr/>
        </p:nvPicPr>
        <p:blipFill rotWithShape="1">
          <a:blip r:embed="rId2">
            <a:alphaModFix amt="7000"/>
          </a:blip>
          <a:srcRect/>
          <a:stretch/>
        </p:blipFill>
        <p:spPr>
          <a:xfrm>
            <a:off x="0" y="0"/>
            <a:ext cx="9144000" cy="5143500"/>
          </a:xfrm>
          <a:prstGeom prst="rect">
            <a:avLst/>
          </a:prstGeom>
          <a:noFill/>
          <a:ln>
            <a:noFill/>
          </a:ln>
        </p:spPr>
      </p:pic>
      <p:sp>
        <p:nvSpPr>
          <p:cNvPr id="64" name="Google Shape;64;p11"/>
          <p:cNvSpPr/>
          <p:nvPr/>
        </p:nvSpPr>
        <p:spPr>
          <a:xfrm>
            <a:off x="0" y="4501900"/>
            <a:ext cx="9144000" cy="641700"/>
          </a:xfrm>
          <a:prstGeom prst="rect">
            <a:avLst/>
          </a:prstGeom>
          <a:solidFill>
            <a:srgbClr val="000000">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1"/>
          <p:cNvSpPr txBox="1">
            <a:spLocks noGrp="1"/>
          </p:cNvSpPr>
          <p:nvPr>
            <p:ph type="body" idx="1"/>
          </p:nvPr>
        </p:nvSpPr>
        <p:spPr>
          <a:xfrm>
            <a:off x="311700" y="304575"/>
            <a:ext cx="4260300" cy="4197300"/>
          </a:xfrm>
          <a:prstGeom prst="rect">
            <a:avLst/>
          </a:prstGeom>
          <a:noFill/>
          <a:ln>
            <a:noFill/>
          </a:ln>
        </p:spPr>
        <p:txBody>
          <a:bodyPr spcFirstLastPara="1" wrap="square" lIns="91425" tIns="91425" rIns="91425" bIns="91425" anchor="t" anchorCtr="0"/>
          <a:lstStyle>
            <a:lvl1pPr marL="457200" lvl="0" indent="-228600" algn="l">
              <a:lnSpc>
                <a:spcPct val="115000"/>
              </a:lnSpc>
              <a:spcBef>
                <a:spcPts val="0"/>
              </a:spcBef>
              <a:spcAft>
                <a:spcPts val="0"/>
              </a:spcAft>
              <a:buSzPts val="2400"/>
              <a:buNone/>
              <a:defRPr/>
            </a:lvl1pPr>
            <a:lvl2pPr marL="914400" lvl="1" indent="-342900" algn="l">
              <a:lnSpc>
                <a:spcPct val="115000"/>
              </a:lnSpc>
              <a:spcBef>
                <a:spcPts val="1600"/>
              </a:spcBef>
              <a:spcAft>
                <a:spcPts val="0"/>
              </a:spcAft>
              <a:buSzPts val="18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42900" algn="l">
              <a:lnSpc>
                <a:spcPct val="115000"/>
              </a:lnSpc>
              <a:spcBef>
                <a:spcPts val="1600"/>
              </a:spcBef>
              <a:spcAft>
                <a:spcPts val="0"/>
              </a:spcAft>
              <a:buSzPts val="1800"/>
              <a:buChar char="○"/>
              <a:defRPr/>
            </a:lvl5pPr>
            <a:lvl6pPr marL="2743200" lvl="5" indent="-342900" algn="l">
              <a:lnSpc>
                <a:spcPct val="115000"/>
              </a:lnSpc>
              <a:spcBef>
                <a:spcPts val="1600"/>
              </a:spcBef>
              <a:spcAft>
                <a:spcPts val="0"/>
              </a:spcAft>
              <a:buSzPts val="1800"/>
              <a:buChar char="■"/>
              <a:defRPr/>
            </a:lvl6pPr>
            <a:lvl7pPr marL="3200400" lvl="6" indent="-342900" algn="l">
              <a:lnSpc>
                <a:spcPct val="115000"/>
              </a:lnSpc>
              <a:spcBef>
                <a:spcPts val="1600"/>
              </a:spcBef>
              <a:spcAft>
                <a:spcPts val="0"/>
              </a:spcAft>
              <a:buSzPts val="1800"/>
              <a:buChar char="●"/>
              <a:defRPr/>
            </a:lvl7pPr>
            <a:lvl8pPr marL="3657600" lvl="7" indent="-342900" algn="l">
              <a:lnSpc>
                <a:spcPct val="115000"/>
              </a:lnSpc>
              <a:spcBef>
                <a:spcPts val="1600"/>
              </a:spcBef>
              <a:spcAft>
                <a:spcPts val="0"/>
              </a:spcAft>
              <a:buSzPts val="1800"/>
              <a:buChar char="○"/>
              <a:defRPr/>
            </a:lvl8pPr>
            <a:lvl9pPr marL="4114800" lvl="8" indent="-342900" algn="l">
              <a:lnSpc>
                <a:spcPct val="115000"/>
              </a:lnSpc>
              <a:spcBef>
                <a:spcPts val="1600"/>
              </a:spcBef>
              <a:spcAft>
                <a:spcPts val="1600"/>
              </a:spcAft>
              <a:buSzPts val="1800"/>
              <a:buChar char="■"/>
              <a:defRPr/>
            </a:lvl9pPr>
          </a:lstStyle>
          <a:p>
            <a:endParaRPr/>
          </a:p>
        </p:txBody>
      </p:sp>
      <p:sp>
        <p:nvSpPr>
          <p:cNvPr id="66" name="Google Shape;66;p11"/>
          <p:cNvSpPr txBox="1">
            <a:spLocks noGrp="1"/>
          </p:cNvSpPr>
          <p:nvPr>
            <p:ph type="title"/>
          </p:nvPr>
        </p:nvSpPr>
        <p:spPr>
          <a:xfrm>
            <a:off x="0" y="4501900"/>
            <a:ext cx="9144000" cy="6417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67" name="Google Shape;67;p11"/>
          <p:cNvSpPr/>
          <p:nvPr/>
        </p:nvSpPr>
        <p:spPr>
          <a:xfrm>
            <a:off x="4857000" y="100"/>
            <a:ext cx="4287000" cy="4501800"/>
          </a:xfrm>
          <a:prstGeom prst="rect">
            <a:avLst/>
          </a:prstGeom>
          <a:gradFill>
            <a:gsLst>
              <a:gs pos="0">
                <a:srgbClr val="181818">
                  <a:alpha val="0"/>
                </a:srgbClr>
              </a:gs>
              <a:gs pos="100000">
                <a:srgbClr val="000000">
                  <a:alpha val="50196"/>
                </a:srgbClr>
              </a:gs>
            </a:gsLst>
            <a:lin ang="540000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1"/>
          <p:cNvSpPr txBox="1">
            <a:spLocks noGrp="1"/>
          </p:cNvSpPr>
          <p:nvPr>
            <p:ph type="subTitle" idx="2"/>
          </p:nvPr>
        </p:nvSpPr>
        <p:spPr>
          <a:xfrm>
            <a:off x="4857000" y="4216875"/>
            <a:ext cx="4287000" cy="285000"/>
          </a:xfrm>
          <a:prstGeom prst="rect">
            <a:avLst/>
          </a:prstGeom>
          <a:noFill/>
          <a:ln>
            <a:noFill/>
          </a:ln>
        </p:spPr>
        <p:txBody>
          <a:bodyPr spcFirstLastPara="1" wrap="square" lIns="91425" tIns="91425" rIns="91425" bIns="91425" anchor="ctr" anchorCtr="0"/>
          <a:lstStyle>
            <a:lvl1pPr lvl="0" algn="ctr">
              <a:lnSpc>
                <a:spcPct val="115000"/>
              </a:lnSpc>
              <a:spcBef>
                <a:spcPts val="0"/>
              </a:spcBef>
              <a:spcAft>
                <a:spcPts val="0"/>
              </a:spcAft>
              <a:buSzPts val="2400"/>
              <a:buNone/>
              <a:defRPr sz="1000">
                <a:solidFill>
                  <a:schemeClr val="dk1"/>
                </a:solidFill>
              </a:defRPr>
            </a:lvl1pPr>
            <a:lvl2pPr lvl="1" algn="ctr">
              <a:lnSpc>
                <a:spcPct val="115000"/>
              </a:lnSpc>
              <a:spcBef>
                <a:spcPts val="0"/>
              </a:spcBef>
              <a:spcAft>
                <a:spcPts val="0"/>
              </a:spcAft>
              <a:buSzPts val="1800"/>
              <a:buNone/>
              <a:defRPr sz="600">
                <a:solidFill>
                  <a:schemeClr val="dk1"/>
                </a:solidFill>
              </a:defRPr>
            </a:lvl2pPr>
            <a:lvl3pPr lvl="2" algn="ctr">
              <a:lnSpc>
                <a:spcPct val="115000"/>
              </a:lnSpc>
              <a:spcBef>
                <a:spcPts val="1600"/>
              </a:spcBef>
              <a:spcAft>
                <a:spcPts val="0"/>
              </a:spcAft>
              <a:buSzPts val="1800"/>
              <a:buNone/>
              <a:defRPr sz="600">
                <a:solidFill>
                  <a:schemeClr val="dk1"/>
                </a:solidFill>
              </a:defRPr>
            </a:lvl3pPr>
            <a:lvl4pPr lvl="3" algn="ctr">
              <a:lnSpc>
                <a:spcPct val="115000"/>
              </a:lnSpc>
              <a:spcBef>
                <a:spcPts val="1600"/>
              </a:spcBef>
              <a:spcAft>
                <a:spcPts val="0"/>
              </a:spcAft>
              <a:buSzPts val="1800"/>
              <a:buNone/>
              <a:defRPr sz="600">
                <a:solidFill>
                  <a:schemeClr val="dk1"/>
                </a:solidFill>
              </a:defRPr>
            </a:lvl4pPr>
            <a:lvl5pPr lvl="4" algn="ctr">
              <a:lnSpc>
                <a:spcPct val="115000"/>
              </a:lnSpc>
              <a:spcBef>
                <a:spcPts val="1600"/>
              </a:spcBef>
              <a:spcAft>
                <a:spcPts val="0"/>
              </a:spcAft>
              <a:buSzPts val="1800"/>
              <a:buNone/>
              <a:defRPr sz="600">
                <a:solidFill>
                  <a:schemeClr val="dk1"/>
                </a:solidFill>
              </a:defRPr>
            </a:lvl5pPr>
            <a:lvl6pPr lvl="5" algn="ctr">
              <a:lnSpc>
                <a:spcPct val="115000"/>
              </a:lnSpc>
              <a:spcBef>
                <a:spcPts val="1600"/>
              </a:spcBef>
              <a:spcAft>
                <a:spcPts val="0"/>
              </a:spcAft>
              <a:buSzPts val="1800"/>
              <a:buNone/>
              <a:defRPr sz="600">
                <a:solidFill>
                  <a:schemeClr val="dk1"/>
                </a:solidFill>
              </a:defRPr>
            </a:lvl6pPr>
            <a:lvl7pPr lvl="6" algn="ctr">
              <a:lnSpc>
                <a:spcPct val="115000"/>
              </a:lnSpc>
              <a:spcBef>
                <a:spcPts val="1600"/>
              </a:spcBef>
              <a:spcAft>
                <a:spcPts val="0"/>
              </a:spcAft>
              <a:buSzPts val="1800"/>
              <a:buNone/>
              <a:defRPr sz="600">
                <a:solidFill>
                  <a:schemeClr val="dk1"/>
                </a:solidFill>
              </a:defRPr>
            </a:lvl7pPr>
            <a:lvl8pPr lvl="7" algn="ctr">
              <a:lnSpc>
                <a:spcPct val="115000"/>
              </a:lnSpc>
              <a:spcBef>
                <a:spcPts val="1600"/>
              </a:spcBef>
              <a:spcAft>
                <a:spcPts val="0"/>
              </a:spcAft>
              <a:buSzPts val="1800"/>
              <a:buNone/>
              <a:defRPr sz="600">
                <a:solidFill>
                  <a:schemeClr val="dk1"/>
                </a:solidFill>
              </a:defRPr>
            </a:lvl8pPr>
            <a:lvl9pPr lvl="8" algn="ctr">
              <a:lnSpc>
                <a:spcPct val="115000"/>
              </a:lnSpc>
              <a:spcBef>
                <a:spcPts val="1600"/>
              </a:spcBef>
              <a:spcAft>
                <a:spcPts val="1600"/>
              </a:spcAft>
              <a:buSzPts val="1800"/>
              <a:buNone/>
              <a:defRPr sz="600">
                <a:solidFill>
                  <a:schemeClr val="dk1"/>
                </a:solidFill>
              </a:defRPr>
            </a:lvl9pPr>
          </a:lstStyle>
          <a:p>
            <a:endParaRPr/>
          </a:p>
        </p:txBody>
      </p:sp>
      <p:sp>
        <p:nvSpPr>
          <p:cNvPr id="69" name="Google Shape;69;p11"/>
          <p:cNvSpPr txBox="1"/>
          <p:nvPr/>
        </p:nvSpPr>
        <p:spPr>
          <a:xfrm>
            <a:off x="7344228" y="4501875"/>
            <a:ext cx="1799771" cy="641625"/>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chemeClr val="dk1"/>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xt and Image (Left Side)">
  <p:cSld name="Text and Image (Left Side)">
    <p:bg>
      <p:bgPr>
        <a:gradFill>
          <a:gsLst>
            <a:gs pos="0">
              <a:srgbClr val="FF8023"/>
            </a:gs>
            <a:gs pos="30000">
              <a:srgbClr val="CE0264"/>
            </a:gs>
            <a:gs pos="100000">
              <a:srgbClr val="590098"/>
            </a:gs>
          </a:gsLst>
          <a:lin ang="3600008" scaled="0"/>
        </a:gradFill>
        <a:effectLst/>
      </p:bgPr>
    </p:bg>
    <p:spTree>
      <p:nvGrpSpPr>
        <p:cNvPr id="1" name="Shape 70"/>
        <p:cNvGrpSpPr/>
        <p:nvPr/>
      </p:nvGrpSpPr>
      <p:grpSpPr>
        <a:xfrm>
          <a:off x="0" y="0"/>
          <a:ext cx="0" cy="0"/>
          <a:chOff x="0" y="0"/>
          <a:chExt cx="0" cy="0"/>
        </a:xfrm>
      </p:grpSpPr>
      <p:pic>
        <p:nvPicPr>
          <p:cNvPr id="71" name="Google Shape;71;p12"/>
          <p:cNvPicPr preferRelativeResize="0"/>
          <p:nvPr/>
        </p:nvPicPr>
        <p:blipFill rotWithShape="1">
          <a:blip r:embed="rId2">
            <a:alphaModFix amt="7000"/>
          </a:blip>
          <a:srcRect/>
          <a:stretch/>
        </p:blipFill>
        <p:spPr>
          <a:xfrm>
            <a:off x="0" y="0"/>
            <a:ext cx="9144000" cy="5143500"/>
          </a:xfrm>
          <a:prstGeom prst="rect">
            <a:avLst/>
          </a:prstGeom>
          <a:noFill/>
          <a:ln>
            <a:noFill/>
          </a:ln>
        </p:spPr>
      </p:pic>
      <p:sp>
        <p:nvSpPr>
          <p:cNvPr id="72" name="Google Shape;72;p12"/>
          <p:cNvSpPr/>
          <p:nvPr/>
        </p:nvSpPr>
        <p:spPr>
          <a:xfrm>
            <a:off x="0" y="4501900"/>
            <a:ext cx="9144000" cy="641700"/>
          </a:xfrm>
          <a:prstGeom prst="rect">
            <a:avLst/>
          </a:prstGeom>
          <a:solidFill>
            <a:srgbClr val="000000">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2"/>
          <p:cNvSpPr txBox="1">
            <a:spLocks noGrp="1"/>
          </p:cNvSpPr>
          <p:nvPr>
            <p:ph type="body" idx="1"/>
          </p:nvPr>
        </p:nvSpPr>
        <p:spPr>
          <a:xfrm>
            <a:off x="4577800" y="304600"/>
            <a:ext cx="4260300" cy="4197300"/>
          </a:xfrm>
          <a:prstGeom prst="rect">
            <a:avLst/>
          </a:prstGeom>
          <a:noFill/>
          <a:ln>
            <a:noFill/>
          </a:ln>
        </p:spPr>
        <p:txBody>
          <a:bodyPr spcFirstLastPara="1" wrap="square" lIns="91425" tIns="91425" rIns="91425" bIns="91425" anchor="t" anchorCtr="0"/>
          <a:lstStyle>
            <a:lvl1pPr marL="457200" lvl="0" indent="-228600" algn="l">
              <a:lnSpc>
                <a:spcPct val="115000"/>
              </a:lnSpc>
              <a:spcBef>
                <a:spcPts val="0"/>
              </a:spcBef>
              <a:spcAft>
                <a:spcPts val="0"/>
              </a:spcAft>
              <a:buSzPts val="2400"/>
              <a:buNone/>
              <a:defRPr/>
            </a:lvl1pPr>
            <a:lvl2pPr marL="914400" lvl="1" indent="-342900" algn="l">
              <a:lnSpc>
                <a:spcPct val="115000"/>
              </a:lnSpc>
              <a:spcBef>
                <a:spcPts val="1600"/>
              </a:spcBef>
              <a:spcAft>
                <a:spcPts val="0"/>
              </a:spcAft>
              <a:buSzPts val="18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42900" algn="l">
              <a:lnSpc>
                <a:spcPct val="115000"/>
              </a:lnSpc>
              <a:spcBef>
                <a:spcPts val="1600"/>
              </a:spcBef>
              <a:spcAft>
                <a:spcPts val="0"/>
              </a:spcAft>
              <a:buSzPts val="1800"/>
              <a:buChar char="○"/>
              <a:defRPr/>
            </a:lvl5pPr>
            <a:lvl6pPr marL="2743200" lvl="5" indent="-342900" algn="l">
              <a:lnSpc>
                <a:spcPct val="115000"/>
              </a:lnSpc>
              <a:spcBef>
                <a:spcPts val="1600"/>
              </a:spcBef>
              <a:spcAft>
                <a:spcPts val="0"/>
              </a:spcAft>
              <a:buSzPts val="1800"/>
              <a:buChar char="■"/>
              <a:defRPr/>
            </a:lvl6pPr>
            <a:lvl7pPr marL="3200400" lvl="6" indent="-342900" algn="l">
              <a:lnSpc>
                <a:spcPct val="115000"/>
              </a:lnSpc>
              <a:spcBef>
                <a:spcPts val="1600"/>
              </a:spcBef>
              <a:spcAft>
                <a:spcPts val="0"/>
              </a:spcAft>
              <a:buSzPts val="1800"/>
              <a:buChar char="●"/>
              <a:defRPr/>
            </a:lvl7pPr>
            <a:lvl8pPr marL="3657600" lvl="7" indent="-342900" algn="l">
              <a:lnSpc>
                <a:spcPct val="115000"/>
              </a:lnSpc>
              <a:spcBef>
                <a:spcPts val="1600"/>
              </a:spcBef>
              <a:spcAft>
                <a:spcPts val="0"/>
              </a:spcAft>
              <a:buSzPts val="1800"/>
              <a:buChar char="○"/>
              <a:defRPr/>
            </a:lvl8pPr>
            <a:lvl9pPr marL="4114800" lvl="8" indent="-342900" algn="l">
              <a:lnSpc>
                <a:spcPct val="115000"/>
              </a:lnSpc>
              <a:spcBef>
                <a:spcPts val="1600"/>
              </a:spcBef>
              <a:spcAft>
                <a:spcPts val="1600"/>
              </a:spcAft>
              <a:buSzPts val="1800"/>
              <a:buChar char="■"/>
              <a:defRPr/>
            </a:lvl9pPr>
          </a:lstStyle>
          <a:p>
            <a:endParaRPr/>
          </a:p>
        </p:txBody>
      </p:sp>
      <p:sp>
        <p:nvSpPr>
          <p:cNvPr id="74" name="Google Shape;74;p12"/>
          <p:cNvSpPr txBox="1">
            <a:spLocks noGrp="1"/>
          </p:cNvSpPr>
          <p:nvPr>
            <p:ph type="title"/>
          </p:nvPr>
        </p:nvSpPr>
        <p:spPr>
          <a:xfrm>
            <a:off x="100" y="4501900"/>
            <a:ext cx="9144000" cy="6417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75" name="Google Shape;75;p12"/>
          <p:cNvSpPr/>
          <p:nvPr/>
        </p:nvSpPr>
        <p:spPr>
          <a:xfrm>
            <a:off x="0" y="0"/>
            <a:ext cx="4287000" cy="4501800"/>
          </a:xfrm>
          <a:prstGeom prst="rect">
            <a:avLst/>
          </a:prstGeom>
          <a:gradFill>
            <a:gsLst>
              <a:gs pos="0">
                <a:srgbClr val="181818">
                  <a:alpha val="0"/>
                </a:srgbClr>
              </a:gs>
              <a:gs pos="100000">
                <a:srgbClr val="000000">
                  <a:alpha val="50196"/>
                </a:srgbClr>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2"/>
          <p:cNvSpPr txBox="1">
            <a:spLocks noGrp="1"/>
          </p:cNvSpPr>
          <p:nvPr>
            <p:ph type="subTitle" idx="2"/>
          </p:nvPr>
        </p:nvSpPr>
        <p:spPr>
          <a:xfrm>
            <a:off x="0" y="4216775"/>
            <a:ext cx="4287000" cy="285000"/>
          </a:xfrm>
          <a:prstGeom prst="rect">
            <a:avLst/>
          </a:prstGeom>
          <a:noFill/>
          <a:ln>
            <a:noFill/>
          </a:ln>
        </p:spPr>
        <p:txBody>
          <a:bodyPr spcFirstLastPara="1" wrap="square" lIns="91425" tIns="91425" rIns="91425" bIns="91425" anchor="ctr" anchorCtr="0"/>
          <a:lstStyle>
            <a:lvl1pPr lvl="0" algn="ctr">
              <a:lnSpc>
                <a:spcPct val="115000"/>
              </a:lnSpc>
              <a:spcBef>
                <a:spcPts val="0"/>
              </a:spcBef>
              <a:spcAft>
                <a:spcPts val="0"/>
              </a:spcAft>
              <a:buSzPts val="2400"/>
              <a:buNone/>
              <a:defRPr sz="1000">
                <a:solidFill>
                  <a:schemeClr val="dk1"/>
                </a:solidFill>
              </a:defRPr>
            </a:lvl1pPr>
            <a:lvl2pPr lvl="1" algn="ctr">
              <a:lnSpc>
                <a:spcPct val="115000"/>
              </a:lnSpc>
              <a:spcBef>
                <a:spcPts val="0"/>
              </a:spcBef>
              <a:spcAft>
                <a:spcPts val="0"/>
              </a:spcAft>
              <a:buSzPts val="1800"/>
              <a:buNone/>
              <a:defRPr sz="600">
                <a:solidFill>
                  <a:schemeClr val="dk1"/>
                </a:solidFill>
              </a:defRPr>
            </a:lvl2pPr>
            <a:lvl3pPr lvl="2" algn="ctr">
              <a:lnSpc>
                <a:spcPct val="115000"/>
              </a:lnSpc>
              <a:spcBef>
                <a:spcPts val="1600"/>
              </a:spcBef>
              <a:spcAft>
                <a:spcPts val="0"/>
              </a:spcAft>
              <a:buSzPts val="1800"/>
              <a:buNone/>
              <a:defRPr sz="600">
                <a:solidFill>
                  <a:schemeClr val="dk1"/>
                </a:solidFill>
              </a:defRPr>
            </a:lvl3pPr>
            <a:lvl4pPr lvl="3" algn="ctr">
              <a:lnSpc>
                <a:spcPct val="115000"/>
              </a:lnSpc>
              <a:spcBef>
                <a:spcPts val="1600"/>
              </a:spcBef>
              <a:spcAft>
                <a:spcPts val="0"/>
              </a:spcAft>
              <a:buSzPts val="1800"/>
              <a:buNone/>
              <a:defRPr sz="600">
                <a:solidFill>
                  <a:schemeClr val="dk1"/>
                </a:solidFill>
              </a:defRPr>
            </a:lvl4pPr>
            <a:lvl5pPr lvl="4" algn="ctr">
              <a:lnSpc>
                <a:spcPct val="115000"/>
              </a:lnSpc>
              <a:spcBef>
                <a:spcPts val="1600"/>
              </a:spcBef>
              <a:spcAft>
                <a:spcPts val="0"/>
              </a:spcAft>
              <a:buSzPts val="1800"/>
              <a:buNone/>
              <a:defRPr sz="600">
                <a:solidFill>
                  <a:schemeClr val="dk1"/>
                </a:solidFill>
              </a:defRPr>
            </a:lvl5pPr>
            <a:lvl6pPr lvl="5" algn="ctr">
              <a:lnSpc>
                <a:spcPct val="115000"/>
              </a:lnSpc>
              <a:spcBef>
                <a:spcPts val="1600"/>
              </a:spcBef>
              <a:spcAft>
                <a:spcPts val="0"/>
              </a:spcAft>
              <a:buSzPts val="1800"/>
              <a:buNone/>
              <a:defRPr sz="600">
                <a:solidFill>
                  <a:schemeClr val="dk1"/>
                </a:solidFill>
              </a:defRPr>
            </a:lvl6pPr>
            <a:lvl7pPr lvl="6" algn="ctr">
              <a:lnSpc>
                <a:spcPct val="115000"/>
              </a:lnSpc>
              <a:spcBef>
                <a:spcPts val="1600"/>
              </a:spcBef>
              <a:spcAft>
                <a:spcPts val="0"/>
              </a:spcAft>
              <a:buSzPts val="1800"/>
              <a:buNone/>
              <a:defRPr sz="600">
                <a:solidFill>
                  <a:schemeClr val="dk1"/>
                </a:solidFill>
              </a:defRPr>
            </a:lvl7pPr>
            <a:lvl8pPr lvl="7" algn="ctr">
              <a:lnSpc>
                <a:spcPct val="115000"/>
              </a:lnSpc>
              <a:spcBef>
                <a:spcPts val="1600"/>
              </a:spcBef>
              <a:spcAft>
                <a:spcPts val="0"/>
              </a:spcAft>
              <a:buSzPts val="1800"/>
              <a:buNone/>
              <a:defRPr sz="600">
                <a:solidFill>
                  <a:schemeClr val="dk1"/>
                </a:solidFill>
              </a:defRPr>
            </a:lvl8pPr>
            <a:lvl9pPr lvl="8" algn="ctr">
              <a:lnSpc>
                <a:spcPct val="115000"/>
              </a:lnSpc>
              <a:spcBef>
                <a:spcPts val="1600"/>
              </a:spcBef>
              <a:spcAft>
                <a:spcPts val="1600"/>
              </a:spcAft>
              <a:buSzPts val="1800"/>
              <a:buNone/>
              <a:defRPr sz="600">
                <a:solidFill>
                  <a:schemeClr val="dk1"/>
                </a:solidFill>
              </a:defRPr>
            </a:lvl9pPr>
          </a:lstStyle>
          <a:p>
            <a:endParaRPr/>
          </a:p>
        </p:txBody>
      </p:sp>
      <p:sp>
        <p:nvSpPr>
          <p:cNvPr id="77" name="Google Shape;77;p12"/>
          <p:cNvSpPr txBox="1"/>
          <p:nvPr/>
        </p:nvSpPr>
        <p:spPr>
          <a:xfrm>
            <a:off x="7344228" y="4501875"/>
            <a:ext cx="1799771" cy="641625"/>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chemeClr val="dk1"/>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gradFill>
          <a:gsLst>
            <a:gs pos="0">
              <a:srgbClr val="FF8023"/>
            </a:gs>
            <a:gs pos="30000">
              <a:srgbClr val="CE0264"/>
            </a:gs>
            <a:gs pos="100000">
              <a:srgbClr val="590098"/>
            </a:gs>
          </a:gsLst>
          <a:lin ang="3600008" scaled="0"/>
        </a:gradFill>
        <a:effectLst/>
      </p:bgPr>
    </p:bg>
    <p:spTree>
      <p:nvGrpSpPr>
        <p:cNvPr id="1" name="Shape 78"/>
        <p:cNvGrpSpPr/>
        <p:nvPr/>
      </p:nvGrpSpPr>
      <p:grpSpPr>
        <a:xfrm>
          <a:off x="0" y="0"/>
          <a:ext cx="0" cy="0"/>
          <a:chOff x="0" y="0"/>
          <a:chExt cx="0" cy="0"/>
        </a:xfrm>
      </p:grpSpPr>
      <p:pic>
        <p:nvPicPr>
          <p:cNvPr id="79" name="Google Shape;79;p13"/>
          <p:cNvPicPr preferRelativeResize="0"/>
          <p:nvPr/>
        </p:nvPicPr>
        <p:blipFill rotWithShape="1">
          <a:blip r:embed="rId2">
            <a:alphaModFix amt="7000"/>
          </a:blip>
          <a:srcRect/>
          <a:stretch/>
        </p:blipFill>
        <p:spPr>
          <a:xfrm>
            <a:off x="0" y="0"/>
            <a:ext cx="9144000" cy="5143500"/>
          </a:xfrm>
          <a:prstGeom prst="rect">
            <a:avLst/>
          </a:prstGeom>
          <a:noFill/>
          <a:ln>
            <a:noFill/>
          </a:ln>
        </p:spPr>
      </p:pic>
      <p:sp>
        <p:nvSpPr>
          <p:cNvPr id="80" name="Google Shape;80;p13"/>
          <p:cNvSpPr/>
          <p:nvPr/>
        </p:nvSpPr>
        <p:spPr>
          <a:xfrm>
            <a:off x="0" y="4501900"/>
            <a:ext cx="9144000" cy="641700"/>
          </a:xfrm>
          <a:prstGeom prst="rect">
            <a:avLst/>
          </a:prstGeom>
          <a:solidFill>
            <a:srgbClr val="000000">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3"/>
          <p:cNvSpPr txBox="1">
            <a:spLocks noGrp="1"/>
          </p:cNvSpPr>
          <p:nvPr>
            <p:ph type="title"/>
          </p:nvPr>
        </p:nvSpPr>
        <p:spPr>
          <a:xfrm>
            <a:off x="0" y="4501900"/>
            <a:ext cx="9144000" cy="6417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82" name="Google Shape;82;p13"/>
          <p:cNvSpPr txBox="1">
            <a:spLocks noGrp="1"/>
          </p:cNvSpPr>
          <p:nvPr>
            <p:ph type="body" idx="1"/>
          </p:nvPr>
        </p:nvSpPr>
        <p:spPr>
          <a:xfrm>
            <a:off x="2441850" y="304600"/>
            <a:ext cx="4260300" cy="4197300"/>
          </a:xfrm>
          <a:prstGeom prst="rect">
            <a:avLst/>
          </a:prstGeom>
          <a:noFill/>
          <a:ln>
            <a:noFill/>
          </a:ln>
        </p:spPr>
        <p:txBody>
          <a:bodyPr spcFirstLastPara="1" wrap="square" lIns="91425" tIns="91425" rIns="91425" bIns="91425" anchor="t" anchorCtr="0"/>
          <a:lstStyle>
            <a:lvl1pPr marL="457200" lvl="0" indent="-228600" algn="l">
              <a:lnSpc>
                <a:spcPct val="115000"/>
              </a:lnSpc>
              <a:spcBef>
                <a:spcPts val="0"/>
              </a:spcBef>
              <a:spcAft>
                <a:spcPts val="0"/>
              </a:spcAft>
              <a:buSzPts val="2400"/>
              <a:buNone/>
              <a:defRPr/>
            </a:lvl1pPr>
            <a:lvl2pPr marL="914400" lvl="1" indent="-342900" algn="l">
              <a:lnSpc>
                <a:spcPct val="115000"/>
              </a:lnSpc>
              <a:spcBef>
                <a:spcPts val="1600"/>
              </a:spcBef>
              <a:spcAft>
                <a:spcPts val="0"/>
              </a:spcAft>
              <a:buSzPts val="18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42900" algn="l">
              <a:lnSpc>
                <a:spcPct val="115000"/>
              </a:lnSpc>
              <a:spcBef>
                <a:spcPts val="1600"/>
              </a:spcBef>
              <a:spcAft>
                <a:spcPts val="0"/>
              </a:spcAft>
              <a:buSzPts val="1800"/>
              <a:buChar char="○"/>
              <a:defRPr/>
            </a:lvl5pPr>
            <a:lvl6pPr marL="2743200" lvl="5" indent="-342900" algn="l">
              <a:lnSpc>
                <a:spcPct val="115000"/>
              </a:lnSpc>
              <a:spcBef>
                <a:spcPts val="1600"/>
              </a:spcBef>
              <a:spcAft>
                <a:spcPts val="0"/>
              </a:spcAft>
              <a:buSzPts val="1800"/>
              <a:buChar char="■"/>
              <a:defRPr/>
            </a:lvl6pPr>
            <a:lvl7pPr marL="3200400" lvl="6" indent="-342900" algn="l">
              <a:lnSpc>
                <a:spcPct val="115000"/>
              </a:lnSpc>
              <a:spcBef>
                <a:spcPts val="1600"/>
              </a:spcBef>
              <a:spcAft>
                <a:spcPts val="0"/>
              </a:spcAft>
              <a:buSzPts val="1800"/>
              <a:buChar char="●"/>
              <a:defRPr/>
            </a:lvl7pPr>
            <a:lvl8pPr marL="3657600" lvl="7" indent="-342900" algn="l">
              <a:lnSpc>
                <a:spcPct val="115000"/>
              </a:lnSpc>
              <a:spcBef>
                <a:spcPts val="1600"/>
              </a:spcBef>
              <a:spcAft>
                <a:spcPts val="0"/>
              </a:spcAft>
              <a:buSzPts val="1800"/>
              <a:buChar char="○"/>
              <a:defRPr/>
            </a:lvl8pPr>
            <a:lvl9pPr marL="4114800" lvl="8" indent="-342900" algn="l">
              <a:lnSpc>
                <a:spcPct val="115000"/>
              </a:lnSpc>
              <a:spcBef>
                <a:spcPts val="1600"/>
              </a:spcBef>
              <a:spcAft>
                <a:spcPts val="1600"/>
              </a:spcAft>
              <a:buSzPts val="1800"/>
              <a:buChar char="■"/>
              <a:defRPr/>
            </a:lvl9pPr>
          </a:lstStyle>
          <a:p>
            <a:endParaRPr/>
          </a:p>
        </p:txBody>
      </p:sp>
      <p:sp>
        <p:nvSpPr>
          <p:cNvPr id="83" name="Google Shape;83;p13"/>
          <p:cNvSpPr txBox="1"/>
          <p:nvPr/>
        </p:nvSpPr>
        <p:spPr>
          <a:xfrm>
            <a:off x="7344228" y="4501875"/>
            <a:ext cx="1799771" cy="641625"/>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chemeClr val="dk1"/>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bg>
      <p:bgPr>
        <a:gradFill>
          <a:gsLst>
            <a:gs pos="0">
              <a:srgbClr val="000000"/>
            </a:gs>
            <a:gs pos="100000">
              <a:srgbClr val="2D0066"/>
            </a:gs>
          </a:gsLst>
          <a:lin ang="5400012" scaled="0"/>
        </a:gradFill>
        <a:effectLst/>
      </p:bgPr>
    </p:bg>
    <p:spTree>
      <p:nvGrpSpPr>
        <p:cNvPr id="1" name="Shape 84"/>
        <p:cNvGrpSpPr/>
        <p:nvPr/>
      </p:nvGrpSpPr>
      <p:grpSpPr>
        <a:xfrm>
          <a:off x="0" y="0"/>
          <a:ext cx="0" cy="0"/>
          <a:chOff x="0" y="0"/>
          <a:chExt cx="0" cy="0"/>
        </a:xfrm>
      </p:grpSpPr>
      <p:pic>
        <p:nvPicPr>
          <p:cNvPr id="85" name="Google Shape;85;p14"/>
          <p:cNvPicPr preferRelativeResize="0"/>
          <p:nvPr/>
        </p:nvPicPr>
        <p:blipFill rotWithShape="1">
          <a:blip r:embed="rId2" cstate="screen">
            <a:alphaModFix amt="20000"/>
            <a:extLst>
              <a:ext uri="{28A0092B-C50C-407E-A947-70E740481C1C}">
                <a14:useLocalDpi xmlns:a14="http://schemas.microsoft.com/office/drawing/2010/main"/>
              </a:ext>
            </a:extLst>
          </a:blip>
          <a:srcRect t="24817"/>
          <a:stretch/>
        </p:blipFill>
        <p:spPr>
          <a:xfrm>
            <a:off x="-1225" y="0"/>
            <a:ext cx="4572000" cy="2577950"/>
          </a:xfrm>
          <a:prstGeom prst="rect">
            <a:avLst/>
          </a:prstGeom>
          <a:noFill/>
          <a:ln>
            <a:noFill/>
          </a:ln>
        </p:spPr>
      </p:pic>
      <p:pic>
        <p:nvPicPr>
          <p:cNvPr id="86" name="Google Shape;86;p14"/>
          <p:cNvPicPr preferRelativeResize="0"/>
          <p:nvPr/>
        </p:nvPicPr>
        <p:blipFill rotWithShape="1">
          <a:blip r:embed="rId2" cstate="screen">
            <a:alphaModFix amt="20000"/>
            <a:extLst>
              <a:ext uri="{28A0092B-C50C-407E-A947-70E740481C1C}">
                <a14:useLocalDpi xmlns:a14="http://schemas.microsoft.com/office/drawing/2010/main"/>
              </a:ext>
            </a:extLst>
          </a:blip>
          <a:srcRect t="24817"/>
          <a:stretch/>
        </p:blipFill>
        <p:spPr>
          <a:xfrm flipH="1">
            <a:off x="4572000" y="0"/>
            <a:ext cx="4572000" cy="2577950"/>
          </a:xfrm>
          <a:prstGeom prst="rect">
            <a:avLst/>
          </a:prstGeom>
          <a:noFill/>
          <a:ln>
            <a:noFill/>
          </a:ln>
        </p:spPr>
      </p:pic>
      <p:pic>
        <p:nvPicPr>
          <p:cNvPr id="87" name="Google Shape;87;p14"/>
          <p:cNvPicPr preferRelativeResize="0"/>
          <p:nvPr/>
        </p:nvPicPr>
        <p:blipFill rotWithShape="1">
          <a:blip r:embed="rId2" cstate="screen">
            <a:alphaModFix amt="20000"/>
            <a:extLst>
              <a:ext uri="{28A0092B-C50C-407E-A947-70E740481C1C}">
                <a14:useLocalDpi xmlns:a14="http://schemas.microsoft.com/office/drawing/2010/main"/>
              </a:ext>
            </a:extLst>
          </a:blip>
          <a:srcRect t="24857"/>
          <a:stretch/>
        </p:blipFill>
        <p:spPr>
          <a:xfrm rot="10800000" flipH="1">
            <a:off x="-2450" y="2565550"/>
            <a:ext cx="4574450" cy="2577950"/>
          </a:xfrm>
          <a:prstGeom prst="rect">
            <a:avLst/>
          </a:prstGeom>
          <a:noFill/>
          <a:ln>
            <a:noFill/>
          </a:ln>
        </p:spPr>
      </p:pic>
      <p:pic>
        <p:nvPicPr>
          <p:cNvPr id="88" name="Google Shape;88;p14"/>
          <p:cNvPicPr preferRelativeResize="0"/>
          <p:nvPr/>
        </p:nvPicPr>
        <p:blipFill rotWithShape="1">
          <a:blip r:embed="rId2" cstate="screen">
            <a:alphaModFix amt="20000"/>
            <a:extLst>
              <a:ext uri="{28A0092B-C50C-407E-A947-70E740481C1C}">
                <a14:useLocalDpi xmlns:a14="http://schemas.microsoft.com/office/drawing/2010/main"/>
              </a:ext>
            </a:extLst>
          </a:blip>
          <a:srcRect t="24845"/>
          <a:stretch/>
        </p:blipFill>
        <p:spPr>
          <a:xfrm rot="10800000">
            <a:off x="4572000" y="2566003"/>
            <a:ext cx="4572000" cy="2577050"/>
          </a:xfrm>
          <a:prstGeom prst="rect">
            <a:avLst/>
          </a:prstGeom>
          <a:noFill/>
          <a:ln>
            <a:noFill/>
          </a:ln>
        </p:spPr>
      </p:pic>
      <p:sp>
        <p:nvSpPr>
          <p:cNvPr id="89" name="Google Shape;89;p14"/>
          <p:cNvSpPr txBox="1">
            <a:spLocks noGrp="1"/>
          </p:cNvSpPr>
          <p:nvPr>
            <p:ph type="title"/>
          </p:nvPr>
        </p:nvSpPr>
        <p:spPr>
          <a:xfrm>
            <a:off x="311700" y="1830150"/>
            <a:ext cx="8520600" cy="14832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9600"/>
              <a:buFont typeface="Oswald Light"/>
              <a:buNone/>
              <a:defRPr sz="7200">
                <a:latin typeface="Oswald Light"/>
                <a:ea typeface="Oswald Light"/>
                <a:cs typeface="Oswald Light"/>
                <a:sym typeface="Oswald Light"/>
              </a:defRPr>
            </a:lvl1pPr>
            <a:lvl2pPr lvl="1" algn="ctr">
              <a:lnSpc>
                <a:spcPct val="100000"/>
              </a:lnSpc>
              <a:spcBef>
                <a:spcPts val="0"/>
              </a:spcBef>
              <a:spcAft>
                <a:spcPts val="0"/>
              </a:spcAft>
              <a:buSzPts val="9600"/>
              <a:buFont typeface="Oswald Light"/>
              <a:buNone/>
              <a:defRPr sz="9600">
                <a:latin typeface="Oswald Light"/>
                <a:ea typeface="Oswald Light"/>
                <a:cs typeface="Oswald Light"/>
                <a:sym typeface="Oswald Light"/>
              </a:defRPr>
            </a:lvl2pPr>
            <a:lvl3pPr lvl="2" algn="ctr">
              <a:lnSpc>
                <a:spcPct val="100000"/>
              </a:lnSpc>
              <a:spcBef>
                <a:spcPts val="0"/>
              </a:spcBef>
              <a:spcAft>
                <a:spcPts val="0"/>
              </a:spcAft>
              <a:buSzPts val="9600"/>
              <a:buFont typeface="Oswald Light"/>
              <a:buNone/>
              <a:defRPr sz="9600">
                <a:latin typeface="Oswald Light"/>
                <a:ea typeface="Oswald Light"/>
                <a:cs typeface="Oswald Light"/>
                <a:sym typeface="Oswald Light"/>
              </a:defRPr>
            </a:lvl3pPr>
            <a:lvl4pPr lvl="3" algn="ctr">
              <a:lnSpc>
                <a:spcPct val="100000"/>
              </a:lnSpc>
              <a:spcBef>
                <a:spcPts val="0"/>
              </a:spcBef>
              <a:spcAft>
                <a:spcPts val="0"/>
              </a:spcAft>
              <a:buSzPts val="9600"/>
              <a:buFont typeface="Oswald Light"/>
              <a:buNone/>
              <a:defRPr sz="9600">
                <a:latin typeface="Oswald Light"/>
                <a:ea typeface="Oswald Light"/>
                <a:cs typeface="Oswald Light"/>
                <a:sym typeface="Oswald Light"/>
              </a:defRPr>
            </a:lvl4pPr>
            <a:lvl5pPr lvl="4" algn="ctr">
              <a:lnSpc>
                <a:spcPct val="100000"/>
              </a:lnSpc>
              <a:spcBef>
                <a:spcPts val="0"/>
              </a:spcBef>
              <a:spcAft>
                <a:spcPts val="0"/>
              </a:spcAft>
              <a:buSzPts val="9600"/>
              <a:buFont typeface="Oswald Light"/>
              <a:buNone/>
              <a:defRPr sz="9600">
                <a:latin typeface="Oswald Light"/>
                <a:ea typeface="Oswald Light"/>
                <a:cs typeface="Oswald Light"/>
                <a:sym typeface="Oswald Light"/>
              </a:defRPr>
            </a:lvl5pPr>
            <a:lvl6pPr lvl="5" algn="ctr">
              <a:lnSpc>
                <a:spcPct val="100000"/>
              </a:lnSpc>
              <a:spcBef>
                <a:spcPts val="0"/>
              </a:spcBef>
              <a:spcAft>
                <a:spcPts val="0"/>
              </a:spcAft>
              <a:buSzPts val="9600"/>
              <a:buFont typeface="Oswald Light"/>
              <a:buNone/>
              <a:defRPr sz="9600">
                <a:latin typeface="Oswald Light"/>
                <a:ea typeface="Oswald Light"/>
                <a:cs typeface="Oswald Light"/>
                <a:sym typeface="Oswald Light"/>
              </a:defRPr>
            </a:lvl6pPr>
            <a:lvl7pPr lvl="6" algn="ctr">
              <a:lnSpc>
                <a:spcPct val="100000"/>
              </a:lnSpc>
              <a:spcBef>
                <a:spcPts val="0"/>
              </a:spcBef>
              <a:spcAft>
                <a:spcPts val="0"/>
              </a:spcAft>
              <a:buSzPts val="9600"/>
              <a:buFont typeface="Oswald Light"/>
              <a:buNone/>
              <a:defRPr sz="9600">
                <a:latin typeface="Oswald Light"/>
                <a:ea typeface="Oswald Light"/>
                <a:cs typeface="Oswald Light"/>
                <a:sym typeface="Oswald Light"/>
              </a:defRPr>
            </a:lvl7pPr>
            <a:lvl8pPr lvl="7" algn="ctr">
              <a:lnSpc>
                <a:spcPct val="100000"/>
              </a:lnSpc>
              <a:spcBef>
                <a:spcPts val="0"/>
              </a:spcBef>
              <a:spcAft>
                <a:spcPts val="0"/>
              </a:spcAft>
              <a:buSzPts val="9600"/>
              <a:buFont typeface="Oswald Light"/>
              <a:buNone/>
              <a:defRPr sz="9600">
                <a:latin typeface="Oswald Light"/>
                <a:ea typeface="Oswald Light"/>
                <a:cs typeface="Oswald Light"/>
                <a:sym typeface="Oswald Light"/>
              </a:defRPr>
            </a:lvl8pPr>
            <a:lvl9pPr lvl="8" algn="ctr">
              <a:lnSpc>
                <a:spcPct val="100000"/>
              </a:lnSpc>
              <a:spcBef>
                <a:spcPts val="0"/>
              </a:spcBef>
              <a:spcAft>
                <a:spcPts val="0"/>
              </a:spcAft>
              <a:buSzPts val="9600"/>
              <a:buFont typeface="Oswald Light"/>
              <a:buNone/>
              <a:defRPr sz="9600">
                <a:latin typeface="Oswald Light"/>
                <a:ea typeface="Oswald Light"/>
                <a:cs typeface="Oswald Light"/>
                <a:sym typeface="Oswald Light"/>
              </a:defRPr>
            </a:lvl9pPr>
          </a:lstStyle>
          <a:p>
            <a:endParaRPr/>
          </a:p>
        </p:txBody>
      </p:sp>
      <p:sp>
        <p:nvSpPr>
          <p:cNvPr id="90" name="Google Shape;90;p14"/>
          <p:cNvSpPr txBox="1">
            <a:spLocks noGrp="1"/>
          </p:cNvSpPr>
          <p:nvPr>
            <p:ph type="body" idx="1"/>
          </p:nvPr>
        </p:nvSpPr>
        <p:spPr>
          <a:xfrm>
            <a:off x="311700" y="3313350"/>
            <a:ext cx="8520600" cy="1188525"/>
          </a:xfrm>
          <a:prstGeom prst="rect">
            <a:avLst/>
          </a:prstGeom>
          <a:noFill/>
          <a:ln>
            <a:noFill/>
          </a:ln>
        </p:spPr>
        <p:txBody>
          <a:bodyPr spcFirstLastPara="1" wrap="square" lIns="91425" tIns="91425" rIns="91425" bIns="91425" anchor="t" anchorCtr="0"/>
          <a:lstStyle>
            <a:lvl1pPr marL="457200" lvl="0" indent="-228600" algn="ctr">
              <a:lnSpc>
                <a:spcPct val="115000"/>
              </a:lnSpc>
              <a:spcBef>
                <a:spcPts val="0"/>
              </a:spcBef>
              <a:spcAft>
                <a:spcPts val="0"/>
              </a:spcAft>
              <a:buClr>
                <a:srgbClr val="FFFFFF"/>
              </a:buClr>
              <a:buSzPts val="2400"/>
              <a:buNone/>
              <a:defRPr sz="2000">
                <a:solidFill>
                  <a:srgbClr val="FFFFFF"/>
                </a:solidFill>
              </a:defRPr>
            </a:lvl1pPr>
            <a:lvl2pPr marL="914400" lvl="1" indent="-342900" algn="ctr">
              <a:lnSpc>
                <a:spcPct val="115000"/>
              </a:lnSpc>
              <a:spcBef>
                <a:spcPts val="1600"/>
              </a:spcBef>
              <a:spcAft>
                <a:spcPts val="0"/>
              </a:spcAft>
              <a:buClr>
                <a:srgbClr val="FFFFFF"/>
              </a:buClr>
              <a:buSzPts val="1800"/>
              <a:buChar char="○"/>
              <a:defRPr>
                <a:solidFill>
                  <a:srgbClr val="FFFFFF"/>
                </a:solidFill>
              </a:defRPr>
            </a:lvl2pPr>
            <a:lvl3pPr marL="1371600" lvl="2" indent="-342900" algn="ctr">
              <a:lnSpc>
                <a:spcPct val="115000"/>
              </a:lnSpc>
              <a:spcBef>
                <a:spcPts val="1600"/>
              </a:spcBef>
              <a:spcAft>
                <a:spcPts val="0"/>
              </a:spcAft>
              <a:buClr>
                <a:srgbClr val="FFFFFF"/>
              </a:buClr>
              <a:buSzPts val="1800"/>
              <a:buChar char="■"/>
              <a:defRPr>
                <a:solidFill>
                  <a:srgbClr val="FFFFFF"/>
                </a:solidFill>
              </a:defRPr>
            </a:lvl3pPr>
            <a:lvl4pPr marL="1828800" lvl="3" indent="-342900" algn="ctr">
              <a:lnSpc>
                <a:spcPct val="115000"/>
              </a:lnSpc>
              <a:spcBef>
                <a:spcPts val="1600"/>
              </a:spcBef>
              <a:spcAft>
                <a:spcPts val="0"/>
              </a:spcAft>
              <a:buClr>
                <a:srgbClr val="FFFFFF"/>
              </a:buClr>
              <a:buSzPts val="1800"/>
              <a:buChar char="●"/>
              <a:defRPr>
                <a:solidFill>
                  <a:srgbClr val="FFFFFF"/>
                </a:solidFill>
              </a:defRPr>
            </a:lvl4pPr>
            <a:lvl5pPr marL="2286000" lvl="4" indent="-342900" algn="ctr">
              <a:lnSpc>
                <a:spcPct val="115000"/>
              </a:lnSpc>
              <a:spcBef>
                <a:spcPts val="1600"/>
              </a:spcBef>
              <a:spcAft>
                <a:spcPts val="0"/>
              </a:spcAft>
              <a:buClr>
                <a:srgbClr val="FFFFFF"/>
              </a:buClr>
              <a:buSzPts val="1800"/>
              <a:buChar char="○"/>
              <a:defRPr>
                <a:solidFill>
                  <a:srgbClr val="FFFFFF"/>
                </a:solidFill>
              </a:defRPr>
            </a:lvl5pPr>
            <a:lvl6pPr marL="2743200" lvl="5" indent="-342900" algn="ctr">
              <a:lnSpc>
                <a:spcPct val="115000"/>
              </a:lnSpc>
              <a:spcBef>
                <a:spcPts val="1600"/>
              </a:spcBef>
              <a:spcAft>
                <a:spcPts val="0"/>
              </a:spcAft>
              <a:buClr>
                <a:srgbClr val="FFFFFF"/>
              </a:buClr>
              <a:buSzPts val="1800"/>
              <a:buChar char="■"/>
              <a:defRPr>
                <a:solidFill>
                  <a:srgbClr val="FFFFFF"/>
                </a:solidFill>
              </a:defRPr>
            </a:lvl6pPr>
            <a:lvl7pPr marL="3200400" lvl="6" indent="-342900" algn="ctr">
              <a:lnSpc>
                <a:spcPct val="115000"/>
              </a:lnSpc>
              <a:spcBef>
                <a:spcPts val="1600"/>
              </a:spcBef>
              <a:spcAft>
                <a:spcPts val="0"/>
              </a:spcAft>
              <a:buClr>
                <a:srgbClr val="FFFFFF"/>
              </a:buClr>
              <a:buSzPts val="1800"/>
              <a:buChar char="●"/>
              <a:defRPr>
                <a:solidFill>
                  <a:srgbClr val="FFFFFF"/>
                </a:solidFill>
              </a:defRPr>
            </a:lvl7pPr>
            <a:lvl8pPr marL="3657600" lvl="7" indent="-342900" algn="ctr">
              <a:lnSpc>
                <a:spcPct val="115000"/>
              </a:lnSpc>
              <a:spcBef>
                <a:spcPts val="1600"/>
              </a:spcBef>
              <a:spcAft>
                <a:spcPts val="0"/>
              </a:spcAft>
              <a:buClr>
                <a:srgbClr val="FFFFFF"/>
              </a:buClr>
              <a:buSzPts val="1800"/>
              <a:buChar char="○"/>
              <a:defRPr>
                <a:solidFill>
                  <a:srgbClr val="FFFFFF"/>
                </a:solidFill>
              </a:defRPr>
            </a:lvl8pPr>
            <a:lvl9pPr marL="4114800" lvl="8" indent="-342900" algn="ctr">
              <a:lnSpc>
                <a:spcPct val="115000"/>
              </a:lnSpc>
              <a:spcBef>
                <a:spcPts val="1600"/>
              </a:spcBef>
              <a:spcAft>
                <a:spcPts val="1600"/>
              </a:spcAft>
              <a:buClr>
                <a:srgbClr val="FFFFFF"/>
              </a:buClr>
              <a:buSzPts val="1800"/>
              <a:buChar char="■"/>
              <a:defRPr>
                <a:solidFill>
                  <a:srgbClr val="FFFFFF"/>
                </a:solidFill>
              </a:defRPr>
            </a:lvl9pPr>
          </a:lstStyle>
          <a:p>
            <a:endParaRPr/>
          </a:p>
        </p:txBody>
      </p:sp>
      <p:sp>
        <p:nvSpPr>
          <p:cNvPr id="91" name="Google Shape;91;p14"/>
          <p:cNvSpPr txBox="1"/>
          <p:nvPr/>
        </p:nvSpPr>
        <p:spPr>
          <a:xfrm>
            <a:off x="7344228" y="4501875"/>
            <a:ext cx="1799771" cy="641625"/>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chemeClr val="dk1"/>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1">
  <p:cSld name="Main point_1">
    <p:bg>
      <p:bgPr>
        <a:solidFill>
          <a:schemeClr val="lt2"/>
        </a:solidFill>
        <a:effectLst/>
      </p:bgPr>
    </p:bg>
    <p:spTree>
      <p:nvGrpSpPr>
        <p:cNvPr id="1" name="Shape 92"/>
        <p:cNvGrpSpPr/>
        <p:nvPr/>
      </p:nvGrpSpPr>
      <p:grpSpPr>
        <a:xfrm>
          <a:off x="0" y="0"/>
          <a:ext cx="0" cy="0"/>
          <a:chOff x="0" y="0"/>
          <a:chExt cx="0" cy="0"/>
        </a:xfrm>
      </p:grpSpPr>
      <p:pic>
        <p:nvPicPr>
          <p:cNvPr id="93" name="Google Shape;93;p15"/>
          <p:cNvPicPr preferRelativeResize="0"/>
          <p:nvPr/>
        </p:nvPicPr>
        <p:blipFill rotWithShape="1">
          <a:blip r:embed="rId2">
            <a:alphaModFix amt="10000"/>
          </a:blip>
          <a:srcRect/>
          <a:stretch/>
        </p:blipFill>
        <p:spPr>
          <a:xfrm>
            <a:off x="0" y="0"/>
            <a:ext cx="9144000" cy="5143500"/>
          </a:xfrm>
          <a:prstGeom prst="rect">
            <a:avLst/>
          </a:prstGeom>
          <a:noFill/>
          <a:ln>
            <a:noFill/>
          </a:ln>
        </p:spPr>
      </p:pic>
      <p:sp>
        <p:nvSpPr>
          <p:cNvPr id="94" name="Google Shape;94;p15"/>
          <p:cNvSpPr txBox="1"/>
          <p:nvPr/>
        </p:nvSpPr>
        <p:spPr>
          <a:xfrm>
            <a:off x="7344228" y="4501875"/>
            <a:ext cx="1799700" cy="641700"/>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rgbClr val="181818"/>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ull slide text 1">
  <p:cSld name="Full slide text 1">
    <p:bg>
      <p:bgPr>
        <a:gradFill>
          <a:gsLst>
            <a:gs pos="0">
              <a:srgbClr val="FF8023"/>
            </a:gs>
            <a:gs pos="30000">
              <a:srgbClr val="CE0264"/>
            </a:gs>
            <a:gs pos="100000">
              <a:srgbClr val="590098"/>
            </a:gs>
          </a:gsLst>
          <a:lin ang="3600008" scaled="0"/>
        </a:gradFill>
        <a:effectLst/>
      </p:bgPr>
    </p:bg>
    <p:spTree>
      <p:nvGrpSpPr>
        <p:cNvPr id="1" name="Shape 95"/>
        <p:cNvGrpSpPr/>
        <p:nvPr/>
      </p:nvGrpSpPr>
      <p:grpSpPr>
        <a:xfrm>
          <a:off x="0" y="0"/>
          <a:ext cx="0" cy="0"/>
          <a:chOff x="0" y="0"/>
          <a:chExt cx="0" cy="0"/>
        </a:xfrm>
      </p:grpSpPr>
      <p:pic>
        <p:nvPicPr>
          <p:cNvPr id="96" name="Google Shape;96;p16"/>
          <p:cNvPicPr preferRelativeResize="0"/>
          <p:nvPr/>
        </p:nvPicPr>
        <p:blipFill rotWithShape="1">
          <a:blip r:embed="rId2">
            <a:alphaModFix amt="7000"/>
          </a:blip>
          <a:srcRect/>
          <a:stretch/>
        </p:blipFill>
        <p:spPr>
          <a:xfrm>
            <a:off x="0" y="0"/>
            <a:ext cx="9144000" cy="5143500"/>
          </a:xfrm>
          <a:prstGeom prst="rect">
            <a:avLst/>
          </a:prstGeom>
          <a:noFill/>
          <a:ln>
            <a:noFill/>
          </a:ln>
        </p:spPr>
      </p:pic>
      <p:sp>
        <p:nvSpPr>
          <p:cNvPr id="97" name="Google Shape;97;p16"/>
          <p:cNvSpPr/>
          <p:nvPr/>
        </p:nvSpPr>
        <p:spPr>
          <a:xfrm>
            <a:off x="0" y="4501900"/>
            <a:ext cx="9144000" cy="641700"/>
          </a:xfrm>
          <a:prstGeom prst="rect">
            <a:avLst/>
          </a:prstGeom>
          <a:solidFill>
            <a:srgbClr val="000000">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6"/>
          <p:cNvSpPr txBox="1">
            <a:spLocks noGrp="1"/>
          </p:cNvSpPr>
          <p:nvPr>
            <p:ph type="title"/>
          </p:nvPr>
        </p:nvSpPr>
        <p:spPr>
          <a:xfrm>
            <a:off x="0" y="4501900"/>
            <a:ext cx="9144000" cy="6417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99" name="Google Shape;99;p16"/>
          <p:cNvSpPr txBox="1">
            <a:spLocks noGrp="1"/>
          </p:cNvSpPr>
          <p:nvPr>
            <p:ph type="body" idx="1"/>
          </p:nvPr>
        </p:nvSpPr>
        <p:spPr>
          <a:xfrm>
            <a:off x="323850" y="304600"/>
            <a:ext cx="8496300" cy="4197300"/>
          </a:xfrm>
          <a:prstGeom prst="rect">
            <a:avLst/>
          </a:prstGeom>
          <a:noFill/>
          <a:ln>
            <a:noFill/>
          </a:ln>
        </p:spPr>
        <p:txBody>
          <a:bodyPr spcFirstLastPara="1" wrap="square" lIns="91425" tIns="91425" rIns="91425" bIns="91425" anchor="t" anchorCtr="0"/>
          <a:lstStyle>
            <a:lvl1pPr marL="457200" lvl="0" indent="-228600" algn="l">
              <a:lnSpc>
                <a:spcPct val="115000"/>
              </a:lnSpc>
              <a:spcBef>
                <a:spcPts val="0"/>
              </a:spcBef>
              <a:spcAft>
                <a:spcPts val="0"/>
              </a:spcAft>
              <a:buSzPts val="2400"/>
              <a:buNone/>
              <a:defRPr/>
            </a:lvl1pPr>
            <a:lvl2pPr marL="914400" lvl="1" indent="-342900" algn="l">
              <a:lnSpc>
                <a:spcPct val="115000"/>
              </a:lnSpc>
              <a:spcBef>
                <a:spcPts val="1600"/>
              </a:spcBef>
              <a:spcAft>
                <a:spcPts val="0"/>
              </a:spcAft>
              <a:buSzPts val="1800"/>
              <a:buChar char="○"/>
              <a:defRPr/>
            </a:lvl2pPr>
            <a:lvl3pPr marL="1371600" lvl="2" indent="-342900" algn="l">
              <a:lnSpc>
                <a:spcPct val="115000"/>
              </a:lnSpc>
              <a:spcBef>
                <a:spcPts val="1600"/>
              </a:spcBef>
              <a:spcAft>
                <a:spcPts val="0"/>
              </a:spcAft>
              <a:buSzPts val="1800"/>
              <a:buChar char="■"/>
              <a:defRPr/>
            </a:lvl3pPr>
            <a:lvl4pPr marL="1828800" lvl="3" indent="-342900" algn="l">
              <a:lnSpc>
                <a:spcPct val="115000"/>
              </a:lnSpc>
              <a:spcBef>
                <a:spcPts val="1600"/>
              </a:spcBef>
              <a:spcAft>
                <a:spcPts val="0"/>
              </a:spcAft>
              <a:buSzPts val="1800"/>
              <a:buChar char="●"/>
              <a:defRPr/>
            </a:lvl4pPr>
            <a:lvl5pPr marL="2286000" lvl="4" indent="-342900" algn="l">
              <a:lnSpc>
                <a:spcPct val="115000"/>
              </a:lnSpc>
              <a:spcBef>
                <a:spcPts val="1600"/>
              </a:spcBef>
              <a:spcAft>
                <a:spcPts val="0"/>
              </a:spcAft>
              <a:buSzPts val="1800"/>
              <a:buChar char="○"/>
              <a:defRPr/>
            </a:lvl5pPr>
            <a:lvl6pPr marL="2743200" lvl="5" indent="-342900" algn="l">
              <a:lnSpc>
                <a:spcPct val="115000"/>
              </a:lnSpc>
              <a:spcBef>
                <a:spcPts val="1600"/>
              </a:spcBef>
              <a:spcAft>
                <a:spcPts val="0"/>
              </a:spcAft>
              <a:buSzPts val="1800"/>
              <a:buChar char="■"/>
              <a:defRPr/>
            </a:lvl6pPr>
            <a:lvl7pPr marL="3200400" lvl="6" indent="-342900" algn="l">
              <a:lnSpc>
                <a:spcPct val="115000"/>
              </a:lnSpc>
              <a:spcBef>
                <a:spcPts val="1600"/>
              </a:spcBef>
              <a:spcAft>
                <a:spcPts val="0"/>
              </a:spcAft>
              <a:buSzPts val="1800"/>
              <a:buChar char="●"/>
              <a:defRPr/>
            </a:lvl7pPr>
            <a:lvl8pPr marL="3657600" lvl="7" indent="-342900" algn="l">
              <a:lnSpc>
                <a:spcPct val="115000"/>
              </a:lnSpc>
              <a:spcBef>
                <a:spcPts val="1600"/>
              </a:spcBef>
              <a:spcAft>
                <a:spcPts val="0"/>
              </a:spcAft>
              <a:buSzPts val="1800"/>
              <a:buChar char="○"/>
              <a:defRPr/>
            </a:lvl8pPr>
            <a:lvl9pPr marL="4114800" lvl="8" indent="-342900" algn="l">
              <a:lnSpc>
                <a:spcPct val="115000"/>
              </a:lnSpc>
              <a:spcBef>
                <a:spcPts val="1600"/>
              </a:spcBef>
              <a:spcAft>
                <a:spcPts val="1600"/>
              </a:spcAft>
              <a:buSzPts val="1800"/>
              <a:buChar char="■"/>
              <a:defRPr/>
            </a:lvl9pPr>
          </a:lstStyle>
          <a:p>
            <a:endParaRPr/>
          </a:p>
        </p:txBody>
      </p:sp>
      <p:sp>
        <p:nvSpPr>
          <p:cNvPr id="100" name="Google Shape;100;p16"/>
          <p:cNvSpPr txBox="1"/>
          <p:nvPr/>
        </p:nvSpPr>
        <p:spPr>
          <a:xfrm>
            <a:off x="7344228" y="4501875"/>
            <a:ext cx="1799771" cy="641625"/>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chemeClr val="dk1"/>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0" y="4357200"/>
            <a:ext cx="9144000" cy="786300"/>
          </a:xfrm>
          <a:prstGeom prst="rect">
            <a:avLst/>
          </a:prstGeom>
          <a:gradFill>
            <a:gsLst>
              <a:gs pos="0">
                <a:srgbClr val="FD7B26"/>
              </a:gs>
              <a:gs pos="100000">
                <a:srgbClr val="CE0363"/>
              </a:gs>
            </a:gsLst>
            <a:lin ang="2700000" scaled="0"/>
          </a:gradFill>
          <a:ln>
            <a:noFill/>
          </a:ln>
        </p:spPr>
        <p:txBody>
          <a:bodyPr spcFirstLastPara="1" wrap="square" lIns="91425" tIns="91425" rIns="91425" bIns="91425" anchor="ctr" anchorCtr="0"/>
          <a:lstStyle>
            <a:lvl1pPr lvl="0" algn="ctr">
              <a:lnSpc>
                <a:spcPct val="100000"/>
              </a:lnSpc>
              <a:spcBef>
                <a:spcPts val="0"/>
              </a:spcBef>
              <a:spcAft>
                <a:spcPts val="0"/>
              </a:spcAft>
              <a:buSzPts val="3300"/>
              <a:buNone/>
              <a:defRPr/>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sp>
        <p:nvSpPr>
          <p:cNvPr id="22" name="Google Shape;22;p3"/>
          <p:cNvSpPr txBox="1">
            <a:spLocks noGrp="1"/>
          </p:cNvSpPr>
          <p:nvPr>
            <p:ph type="body" idx="1"/>
          </p:nvPr>
        </p:nvSpPr>
        <p:spPr>
          <a:xfrm>
            <a:off x="264925" y="256150"/>
            <a:ext cx="4166400" cy="3848100"/>
          </a:xfrm>
          <a:prstGeom prst="rect">
            <a:avLst/>
          </a:prstGeom>
          <a:noFill/>
          <a:ln>
            <a:noFill/>
          </a:ln>
        </p:spPr>
        <p:txBody>
          <a:bodyPr spcFirstLastPara="1" wrap="square" lIns="91425" tIns="91425" rIns="91425" bIns="91425" anchor="t" anchorCtr="0"/>
          <a:lstStyle>
            <a:lvl1pPr marL="457200" lvl="0" indent="-368300" algn="l">
              <a:lnSpc>
                <a:spcPct val="114000"/>
              </a:lnSpc>
              <a:spcBef>
                <a:spcPts val="1000"/>
              </a:spcBef>
              <a:spcAft>
                <a:spcPts val="0"/>
              </a:spcAft>
              <a:buClr>
                <a:srgbClr val="000000"/>
              </a:buClr>
              <a:buSzPts val="2200"/>
              <a:buFont typeface="Arial"/>
              <a:buChar char="•"/>
              <a:defRPr sz="2200">
                <a:solidFill>
                  <a:srgbClr val="000000"/>
                </a:solidFill>
              </a:defRPr>
            </a:lvl1pPr>
            <a:lvl2pPr marL="914400" lvl="1" indent="-355600" algn="l">
              <a:lnSpc>
                <a:spcPct val="114000"/>
              </a:lnSpc>
              <a:spcBef>
                <a:spcPts val="1000"/>
              </a:spcBef>
              <a:spcAft>
                <a:spcPts val="0"/>
              </a:spcAft>
              <a:buClr>
                <a:srgbClr val="000000"/>
              </a:buClr>
              <a:buSzPts val="2000"/>
              <a:buChar char="○"/>
              <a:defRPr sz="2000">
                <a:solidFill>
                  <a:srgbClr val="000000"/>
                </a:solidFill>
              </a:defRPr>
            </a:lvl2pPr>
            <a:lvl3pPr marL="1371600" lvl="2" indent="-342900" algn="l">
              <a:lnSpc>
                <a:spcPct val="114000"/>
              </a:lnSpc>
              <a:spcBef>
                <a:spcPts val="1000"/>
              </a:spcBef>
              <a:spcAft>
                <a:spcPts val="0"/>
              </a:spcAft>
              <a:buClr>
                <a:srgbClr val="000000"/>
              </a:buClr>
              <a:buSzPts val="1800"/>
              <a:buChar char="■"/>
              <a:defRPr sz="1800">
                <a:solidFill>
                  <a:srgbClr val="000000"/>
                </a:solidFill>
              </a:defRPr>
            </a:lvl3pPr>
            <a:lvl4pPr marL="1828800" lvl="3" indent="-342900" algn="l">
              <a:lnSpc>
                <a:spcPct val="114000"/>
              </a:lnSpc>
              <a:spcBef>
                <a:spcPts val="1000"/>
              </a:spcBef>
              <a:spcAft>
                <a:spcPts val="0"/>
              </a:spcAft>
              <a:buClr>
                <a:srgbClr val="000000"/>
              </a:buClr>
              <a:buSzPts val="1800"/>
              <a:buChar char="●"/>
              <a:defRPr sz="1800">
                <a:solidFill>
                  <a:srgbClr val="000000"/>
                </a:solidFill>
              </a:defRPr>
            </a:lvl4pPr>
            <a:lvl5pPr marL="2286000" lvl="4" indent="-342900" algn="l">
              <a:lnSpc>
                <a:spcPct val="114000"/>
              </a:lnSpc>
              <a:spcBef>
                <a:spcPts val="1000"/>
              </a:spcBef>
              <a:spcAft>
                <a:spcPts val="0"/>
              </a:spcAft>
              <a:buClr>
                <a:srgbClr val="000000"/>
              </a:buClr>
              <a:buSzPts val="1800"/>
              <a:buChar char="○"/>
              <a:defRPr sz="1800">
                <a:solidFill>
                  <a:srgbClr val="000000"/>
                </a:solidFill>
              </a:defRPr>
            </a:lvl5pPr>
            <a:lvl6pPr marL="2743200" lvl="5" indent="-342900" algn="l">
              <a:lnSpc>
                <a:spcPct val="114000"/>
              </a:lnSpc>
              <a:spcBef>
                <a:spcPts val="1000"/>
              </a:spcBef>
              <a:spcAft>
                <a:spcPts val="0"/>
              </a:spcAft>
              <a:buClr>
                <a:srgbClr val="000000"/>
              </a:buClr>
              <a:buSzPts val="1800"/>
              <a:buChar char="■"/>
              <a:defRPr sz="1800">
                <a:solidFill>
                  <a:srgbClr val="000000"/>
                </a:solidFill>
              </a:defRPr>
            </a:lvl6pPr>
            <a:lvl7pPr marL="3200400" lvl="6" indent="-342900" algn="l">
              <a:lnSpc>
                <a:spcPct val="114000"/>
              </a:lnSpc>
              <a:spcBef>
                <a:spcPts val="1000"/>
              </a:spcBef>
              <a:spcAft>
                <a:spcPts val="0"/>
              </a:spcAft>
              <a:buClr>
                <a:srgbClr val="000000"/>
              </a:buClr>
              <a:buSzPts val="1800"/>
              <a:buChar char="●"/>
              <a:defRPr sz="1800">
                <a:solidFill>
                  <a:srgbClr val="000000"/>
                </a:solidFill>
              </a:defRPr>
            </a:lvl7pPr>
            <a:lvl8pPr marL="3657600" lvl="7" indent="-298450" algn="l">
              <a:lnSpc>
                <a:spcPct val="114000"/>
              </a:lnSpc>
              <a:spcBef>
                <a:spcPts val="1000"/>
              </a:spcBef>
              <a:spcAft>
                <a:spcPts val="0"/>
              </a:spcAft>
              <a:buClr>
                <a:srgbClr val="000000"/>
              </a:buClr>
              <a:buSzPts val="1100"/>
              <a:buChar char="○"/>
              <a:defRPr>
                <a:solidFill>
                  <a:srgbClr val="000000"/>
                </a:solidFill>
              </a:defRPr>
            </a:lvl8pPr>
            <a:lvl9pPr marL="4114800" lvl="8" indent="-298450" algn="l">
              <a:lnSpc>
                <a:spcPct val="114000"/>
              </a:lnSpc>
              <a:spcBef>
                <a:spcPts val="1000"/>
              </a:spcBef>
              <a:spcAft>
                <a:spcPts val="0"/>
              </a:spcAft>
              <a:buClr>
                <a:srgbClr val="000000"/>
              </a:buClr>
              <a:buSzPts val="1100"/>
              <a:buChar char="■"/>
              <a:defRPr>
                <a:solidFill>
                  <a:srgbClr val="000000"/>
                </a:solidFill>
              </a:defRPr>
            </a:lvl9pPr>
          </a:lstStyle>
          <a:p>
            <a:endParaRPr/>
          </a:p>
        </p:txBody>
      </p:sp>
      <p:sp>
        <p:nvSpPr>
          <p:cNvPr id="23" name="Google Shape;23;p3"/>
          <p:cNvSpPr txBox="1">
            <a:spLocks noGrp="1"/>
          </p:cNvSpPr>
          <p:nvPr>
            <p:ph type="body" idx="2"/>
          </p:nvPr>
        </p:nvSpPr>
        <p:spPr>
          <a:xfrm>
            <a:off x="4712670" y="256150"/>
            <a:ext cx="4166400" cy="3848100"/>
          </a:xfrm>
          <a:prstGeom prst="rect">
            <a:avLst/>
          </a:prstGeom>
          <a:noFill/>
          <a:ln>
            <a:noFill/>
          </a:ln>
        </p:spPr>
        <p:txBody>
          <a:bodyPr spcFirstLastPara="1" wrap="square" lIns="91425" tIns="91425" rIns="91425" bIns="91425" anchor="t" anchorCtr="0"/>
          <a:lstStyle>
            <a:lvl1pPr marL="457200" lvl="0" indent="-368300" algn="l">
              <a:lnSpc>
                <a:spcPct val="114000"/>
              </a:lnSpc>
              <a:spcBef>
                <a:spcPts val="1000"/>
              </a:spcBef>
              <a:spcAft>
                <a:spcPts val="0"/>
              </a:spcAft>
              <a:buClr>
                <a:srgbClr val="000000"/>
              </a:buClr>
              <a:buSzPts val="2200"/>
              <a:buFont typeface="Arial"/>
              <a:buChar char="•"/>
              <a:defRPr sz="2200">
                <a:solidFill>
                  <a:srgbClr val="000000"/>
                </a:solidFill>
              </a:defRPr>
            </a:lvl1pPr>
            <a:lvl2pPr marL="914400" lvl="1" indent="-355600" algn="l">
              <a:lnSpc>
                <a:spcPct val="114000"/>
              </a:lnSpc>
              <a:spcBef>
                <a:spcPts val="1000"/>
              </a:spcBef>
              <a:spcAft>
                <a:spcPts val="0"/>
              </a:spcAft>
              <a:buClr>
                <a:srgbClr val="000000"/>
              </a:buClr>
              <a:buSzPts val="2000"/>
              <a:buChar char="○"/>
              <a:defRPr sz="2000">
                <a:solidFill>
                  <a:srgbClr val="000000"/>
                </a:solidFill>
              </a:defRPr>
            </a:lvl2pPr>
            <a:lvl3pPr marL="1371600" lvl="2" indent="-342900" algn="l">
              <a:lnSpc>
                <a:spcPct val="114000"/>
              </a:lnSpc>
              <a:spcBef>
                <a:spcPts val="1000"/>
              </a:spcBef>
              <a:spcAft>
                <a:spcPts val="0"/>
              </a:spcAft>
              <a:buClr>
                <a:srgbClr val="000000"/>
              </a:buClr>
              <a:buSzPts val="1800"/>
              <a:buChar char="■"/>
              <a:defRPr sz="1800">
                <a:solidFill>
                  <a:srgbClr val="000000"/>
                </a:solidFill>
              </a:defRPr>
            </a:lvl3pPr>
            <a:lvl4pPr marL="1828800" lvl="3" indent="-342900" algn="l">
              <a:lnSpc>
                <a:spcPct val="114000"/>
              </a:lnSpc>
              <a:spcBef>
                <a:spcPts val="1000"/>
              </a:spcBef>
              <a:spcAft>
                <a:spcPts val="0"/>
              </a:spcAft>
              <a:buClr>
                <a:srgbClr val="000000"/>
              </a:buClr>
              <a:buSzPts val="1800"/>
              <a:buChar char="●"/>
              <a:defRPr sz="1800">
                <a:solidFill>
                  <a:srgbClr val="000000"/>
                </a:solidFill>
              </a:defRPr>
            </a:lvl4pPr>
            <a:lvl5pPr marL="2286000" lvl="4" indent="-342900" algn="l">
              <a:lnSpc>
                <a:spcPct val="114000"/>
              </a:lnSpc>
              <a:spcBef>
                <a:spcPts val="1000"/>
              </a:spcBef>
              <a:spcAft>
                <a:spcPts val="0"/>
              </a:spcAft>
              <a:buClr>
                <a:srgbClr val="000000"/>
              </a:buClr>
              <a:buSzPts val="1800"/>
              <a:buChar char="○"/>
              <a:defRPr sz="1800">
                <a:solidFill>
                  <a:srgbClr val="000000"/>
                </a:solidFill>
              </a:defRPr>
            </a:lvl5pPr>
            <a:lvl6pPr marL="2743200" lvl="5" indent="-342900" algn="l">
              <a:lnSpc>
                <a:spcPct val="114000"/>
              </a:lnSpc>
              <a:spcBef>
                <a:spcPts val="1000"/>
              </a:spcBef>
              <a:spcAft>
                <a:spcPts val="0"/>
              </a:spcAft>
              <a:buClr>
                <a:srgbClr val="000000"/>
              </a:buClr>
              <a:buSzPts val="1800"/>
              <a:buChar char="■"/>
              <a:defRPr sz="1800">
                <a:solidFill>
                  <a:srgbClr val="000000"/>
                </a:solidFill>
              </a:defRPr>
            </a:lvl6pPr>
            <a:lvl7pPr marL="3200400" lvl="6" indent="-342900" algn="l">
              <a:lnSpc>
                <a:spcPct val="114000"/>
              </a:lnSpc>
              <a:spcBef>
                <a:spcPts val="1000"/>
              </a:spcBef>
              <a:spcAft>
                <a:spcPts val="0"/>
              </a:spcAft>
              <a:buClr>
                <a:srgbClr val="000000"/>
              </a:buClr>
              <a:buSzPts val="1800"/>
              <a:buChar char="●"/>
              <a:defRPr sz="1800">
                <a:solidFill>
                  <a:srgbClr val="000000"/>
                </a:solidFill>
              </a:defRPr>
            </a:lvl7pPr>
            <a:lvl8pPr marL="3657600" lvl="7" indent="-298450" algn="l">
              <a:lnSpc>
                <a:spcPct val="114000"/>
              </a:lnSpc>
              <a:spcBef>
                <a:spcPts val="1000"/>
              </a:spcBef>
              <a:spcAft>
                <a:spcPts val="0"/>
              </a:spcAft>
              <a:buClr>
                <a:srgbClr val="000000"/>
              </a:buClr>
              <a:buSzPts val="1100"/>
              <a:buChar char="○"/>
              <a:defRPr>
                <a:solidFill>
                  <a:srgbClr val="000000"/>
                </a:solidFill>
              </a:defRPr>
            </a:lvl8pPr>
            <a:lvl9pPr marL="4114800" lvl="8" indent="-298450" algn="l">
              <a:lnSpc>
                <a:spcPct val="114000"/>
              </a:lnSpc>
              <a:spcBef>
                <a:spcPts val="1000"/>
              </a:spcBef>
              <a:spcAft>
                <a:spcPts val="0"/>
              </a:spcAft>
              <a:buClr>
                <a:srgbClr val="000000"/>
              </a:buClr>
              <a:buSzPts val="1100"/>
              <a:buChar char="■"/>
              <a:defRPr>
                <a:solidFill>
                  <a:srgbClr val="000000"/>
                </a:solidFill>
              </a:defRPr>
            </a:lvl9pPr>
          </a:lstStyle>
          <a:p>
            <a:endParaRPr/>
          </a:p>
        </p:txBody>
      </p:sp>
      <p:sp>
        <p:nvSpPr>
          <p:cNvPr id="24" name="Google Shape;24;p3"/>
          <p:cNvSpPr txBox="1"/>
          <p:nvPr/>
        </p:nvSpPr>
        <p:spPr>
          <a:xfrm>
            <a:off x="7237703" y="4429488"/>
            <a:ext cx="1799700" cy="641700"/>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rgbClr val="FFFFFF"/>
                </a:solidFill>
                <a:latin typeface="Oswald Medium"/>
                <a:ea typeface="Oswald Medium"/>
                <a:cs typeface="Oswald Medium"/>
                <a:sym typeface="Oswald Medium"/>
              </a:rPr>
              <a:t>© 2019 Qbox, Inc.</a:t>
            </a:r>
            <a:endParaRPr sz="14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 title and description_1">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p:nvPr/>
        </p:nvSpPr>
        <p:spPr>
          <a:xfrm>
            <a:off x="3393275" y="0"/>
            <a:ext cx="5337300" cy="5143500"/>
          </a:xfrm>
          <a:prstGeom prst="rect">
            <a:avLst/>
          </a:prstGeom>
          <a:gradFill>
            <a:gsLst>
              <a:gs pos="0">
                <a:srgbClr val="EDE7FF">
                  <a:alpha val="80000"/>
                </a:srgbClr>
              </a:gs>
              <a:gs pos="100000">
                <a:srgbClr val="FCE9D7"/>
              </a:gs>
            </a:gsLst>
            <a:lin ang="2700006" scaled="0"/>
          </a:gradFill>
          <a:ln>
            <a:noFill/>
          </a:ln>
          <a:effectLst>
            <a:outerShdw blurRad="428625" dist="9525" algn="bl" rotWithShape="0">
              <a:srgbClr val="000000">
                <a:alpha val="4941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4"/>
          <p:cNvSpPr txBox="1">
            <a:spLocks noGrp="1"/>
          </p:cNvSpPr>
          <p:nvPr>
            <p:ph type="title"/>
          </p:nvPr>
        </p:nvSpPr>
        <p:spPr>
          <a:xfrm>
            <a:off x="236650" y="253425"/>
            <a:ext cx="2888700" cy="11505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3300"/>
              <a:buNone/>
              <a:defRPr/>
            </a:lvl1pPr>
            <a:lvl2pPr lvl="1" algn="ctr">
              <a:lnSpc>
                <a:spcPct val="100000"/>
              </a:lnSpc>
              <a:spcBef>
                <a:spcPts val="0"/>
              </a:spcBef>
              <a:spcAft>
                <a:spcPts val="0"/>
              </a:spcAft>
              <a:buSzPts val="3300"/>
              <a:buNone/>
              <a:defRPr/>
            </a:lvl2pPr>
            <a:lvl3pPr lvl="2" algn="ctr">
              <a:lnSpc>
                <a:spcPct val="100000"/>
              </a:lnSpc>
              <a:spcBef>
                <a:spcPts val="0"/>
              </a:spcBef>
              <a:spcAft>
                <a:spcPts val="0"/>
              </a:spcAft>
              <a:buSzPts val="3300"/>
              <a:buNone/>
              <a:defRPr/>
            </a:lvl3pPr>
            <a:lvl4pPr lvl="3" algn="ctr">
              <a:lnSpc>
                <a:spcPct val="100000"/>
              </a:lnSpc>
              <a:spcBef>
                <a:spcPts val="0"/>
              </a:spcBef>
              <a:spcAft>
                <a:spcPts val="0"/>
              </a:spcAft>
              <a:buSzPts val="3300"/>
              <a:buNone/>
              <a:defRPr/>
            </a:lvl4pPr>
            <a:lvl5pPr lvl="4" algn="ctr">
              <a:lnSpc>
                <a:spcPct val="100000"/>
              </a:lnSpc>
              <a:spcBef>
                <a:spcPts val="0"/>
              </a:spcBef>
              <a:spcAft>
                <a:spcPts val="0"/>
              </a:spcAft>
              <a:buSzPts val="3300"/>
              <a:buNone/>
              <a:defRPr/>
            </a:lvl5pPr>
            <a:lvl6pPr lvl="5" algn="ctr">
              <a:lnSpc>
                <a:spcPct val="100000"/>
              </a:lnSpc>
              <a:spcBef>
                <a:spcPts val="0"/>
              </a:spcBef>
              <a:spcAft>
                <a:spcPts val="0"/>
              </a:spcAft>
              <a:buSzPts val="3300"/>
              <a:buNone/>
              <a:defRPr/>
            </a:lvl6pPr>
            <a:lvl7pPr lvl="6" algn="ctr">
              <a:lnSpc>
                <a:spcPct val="100000"/>
              </a:lnSpc>
              <a:spcBef>
                <a:spcPts val="0"/>
              </a:spcBef>
              <a:spcAft>
                <a:spcPts val="0"/>
              </a:spcAft>
              <a:buSzPts val="3300"/>
              <a:buNone/>
              <a:defRPr/>
            </a:lvl7pPr>
            <a:lvl8pPr lvl="7" algn="ctr">
              <a:lnSpc>
                <a:spcPct val="100000"/>
              </a:lnSpc>
              <a:spcBef>
                <a:spcPts val="0"/>
              </a:spcBef>
              <a:spcAft>
                <a:spcPts val="0"/>
              </a:spcAft>
              <a:buSzPts val="3300"/>
              <a:buNone/>
              <a:defRPr/>
            </a:lvl8pPr>
            <a:lvl9pPr lvl="8" algn="ctr">
              <a:lnSpc>
                <a:spcPct val="100000"/>
              </a:lnSpc>
              <a:spcBef>
                <a:spcPts val="0"/>
              </a:spcBef>
              <a:spcAft>
                <a:spcPts val="0"/>
              </a:spcAft>
              <a:buSzPts val="3300"/>
              <a:buNone/>
              <a:defRPr/>
            </a:lvl9pPr>
          </a:lstStyle>
          <a:p>
            <a:endParaRPr/>
          </a:p>
        </p:txBody>
      </p:sp>
      <p:cxnSp>
        <p:nvCxnSpPr>
          <p:cNvPr id="28" name="Google Shape;28;p4"/>
          <p:cNvCxnSpPr/>
          <p:nvPr/>
        </p:nvCxnSpPr>
        <p:spPr>
          <a:xfrm>
            <a:off x="1249234" y="4271363"/>
            <a:ext cx="863700" cy="0"/>
          </a:xfrm>
          <a:prstGeom prst="straightConnector1">
            <a:avLst/>
          </a:prstGeom>
          <a:noFill/>
          <a:ln w="9525" cap="flat" cmpd="sng">
            <a:solidFill>
              <a:srgbClr val="EFEFEF"/>
            </a:solidFill>
            <a:prstDash val="solid"/>
            <a:round/>
            <a:headEnd type="none" w="sm" len="sm"/>
            <a:tailEnd type="none" w="sm" len="sm"/>
          </a:ln>
        </p:spPr>
      </p:cxnSp>
      <p:cxnSp>
        <p:nvCxnSpPr>
          <p:cNvPr id="29" name="Google Shape;29;p4"/>
          <p:cNvCxnSpPr/>
          <p:nvPr/>
        </p:nvCxnSpPr>
        <p:spPr>
          <a:xfrm>
            <a:off x="1249234" y="1574763"/>
            <a:ext cx="863700" cy="0"/>
          </a:xfrm>
          <a:prstGeom prst="straightConnector1">
            <a:avLst/>
          </a:prstGeom>
          <a:noFill/>
          <a:ln w="9525" cap="flat" cmpd="sng">
            <a:solidFill>
              <a:srgbClr val="EFEFEF"/>
            </a:solidFill>
            <a:prstDash val="solid"/>
            <a:round/>
            <a:headEnd type="none" w="sm" len="sm"/>
            <a:tailEnd type="none" w="sm" len="sm"/>
          </a:ln>
        </p:spPr>
      </p:cxnSp>
      <p:sp>
        <p:nvSpPr>
          <p:cNvPr id="30" name="Google Shape;30;p4"/>
          <p:cNvSpPr txBox="1"/>
          <p:nvPr/>
        </p:nvSpPr>
        <p:spPr>
          <a:xfrm>
            <a:off x="781228" y="4385750"/>
            <a:ext cx="1799700" cy="641700"/>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chemeClr val="dk1"/>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Larke 1">
  <p:cSld name="CLarke_1">
    <p:bg>
      <p:bgPr>
        <a:solidFill>
          <a:srgbClr val="FFFFFF"/>
        </a:solidFill>
        <a:effectLst/>
      </p:bgPr>
    </p:bg>
    <p:spTree>
      <p:nvGrpSpPr>
        <p:cNvPr id="1" name="Shape 31"/>
        <p:cNvGrpSpPr/>
        <p:nvPr/>
      </p:nvGrpSpPr>
      <p:grpSpPr>
        <a:xfrm>
          <a:off x="0" y="0"/>
          <a:ext cx="0" cy="0"/>
          <a:chOff x="0" y="0"/>
          <a:chExt cx="0" cy="0"/>
        </a:xfrm>
      </p:grpSpPr>
      <p:sp>
        <p:nvSpPr>
          <p:cNvPr id="32" name="Google Shape;32;p5"/>
          <p:cNvSpPr/>
          <p:nvPr/>
        </p:nvSpPr>
        <p:spPr>
          <a:xfrm flipH="1">
            <a:off x="4980170" y="0"/>
            <a:ext cx="4163700" cy="5143500"/>
          </a:xfrm>
          <a:prstGeom prst="rect">
            <a:avLst/>
          </a:prstGeom>
          <a:gradFill>
            <a:gsLst>
              <a:gs pos="0">
                <a:srgbClr val="FF8023"/>
              </a:gs>
              <a:gs pos="48000">
                <a:srgbClr val="CE0264"/>
              </a:gs>
              <a:gs pos="100000">
                <a:srgbClr val="590098"/>
              </a:gs>
            </a:gsLst>
            <a:lin ang="359932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5"/>
          <p:cNvSpPr/>
          <p:nvPr/>
        </p:nvSpPr>
        <p:spPr>
          <a:xfrm flipH="1">
            <a:off x="4977766" y="44125"/>
            <a:ext cx="4166099" cy="4395416"/>
          </a:xfrm>
          <a:custGeom>
            <a:avLst/>
            <a:gdLst/>
            <a:ahLst/>
            <a:cxnLst/>
            <a:rect l="l" t="t" r="r" b="b"/>
            <a:pathLst>
              <a:path w="172545" h="175975" extrusionOk="0">
                <a:moveTo>
                  <a:pt x="0" y="157"/>
                </a:moveTo>
                <a:lnTo>
                  <a:pt x="172419" y="0"/>
                </a:lnTo>
                <a:lnTo>
                  <a:pt x="172545" y="126541"/>
                </a:lnTo>
                <a:lnTo>
                  <a:pt x="0" y="175975"/>
                </a:lnTo>
                <a:close/>
              </a:path>
            </a:pathLst>
          </a:custGeom>
          <a:solidFill>
            <a:srgbClr val="FFFFFF"/>
          </a:solidFill>
          <a:ln>
            <a:noFill/>
          </a:ln>
        </p:spPr>
      </p:sp>
      <p:sp>
        <p:nvSpPr>
          <p:cNvPr id="34" name="Google Shape;34;p5"/>
          <p:cNvSpPr/>
          <p:nvPr/>
        </p:nvSpPr>
        <p:spPr>
          <a:xfrm flipH="1">
            <a:off x="4976300" y="0"/>
            <a:ext cx="4166240" cy="4341095"/>
          </a:xfrm>
          <a:custGeom>
            <a:avLst/>
            <a:gdLst/>
            <a:ahLst/>
            <a:cxnLst/>
            <a:rect l="l" t="t" r="r" b="b"/>
            <a:pathLst>
              <a:path w="172676" h="175824" extrusionOk="0">
                <a:moveTo>
                  <a:pt x="0" y="6"/>
                </a:moveTo>
                <a:lnTo>
                  <a:pt x="172676" y="0"/>
                </a:lnTo>
                <a:lnTo>
                  <a:pt x="172562" y="126442"/>
                </a:lnTo>
                <a:lnTo>
                  <a:pt x="0" y="175824"/>
                </a:lnTo>
                <a:close/>
              </a:path>
            </a:pathLst>
          </a:custGeom>
          <a:gradFill>
            <a:gsLst>
              <a:gs pos="0">
                <a:srgbClr val="FF8023"/>
              </a:gs>
              <a:gs pos="100000">
                <a:srgbClr val="CE0264"/>
              </a:gs>
            </a:gsLst>
            <a:lin ang="3599321" scaled="0"/>
          </a:gradFill>
          <a:ln>
            <a:noFill/>
          </a:ln>
        </p:spPr>
      </p:sp>
      <p:sp>
        <p:nvSpPr>
          <p:cNvPr id="35" name="Google Shape;35;p5"/>
          <p:cNvSpPr txBox="1">
            <a:spLocks noGrp="1"/>
          </p:cNvSpPr>
          <p:nvPr>
            <p:ph type="body" idx="1"/>
          </p:nvPr>
        </p:nvSpPr>
        <p:spPr>
          <a:xfrm>
            <a:off x="343275" y="520200"/>
            <a:ext cx="4282200" cy="4103100"/>
          </a:xfrm>
          <a:prstGeom prst="rect">
            <a:avLst/>
          </a:prstGeom>
          <a:noFill/>
          <a:ln>
            <a:noFill/>
          </a:ln>
        </p:spPr>
        <p:txBody>
          <a:bodyPr spcFirstLastPara="1" wrap="square" lIns="91425" tIns="91425" rIns="91425" bIns="91425" anchor="t" anchorCtr="0"/>
          <a:lstStyle>
            <a:lvl1pPr marL="457200" lvl="0" indent="-368300" algn="l">
              <a:lnSpc>
                <a:spcPct val="150000"/>
              </a:lnSpc>
              <a:spcBef>
                <a:spcPts val="1000"/>
              </a:spcBef>
              <a:spcAft>
                <a:spcPts val="0"/>
              </a:spcAft>
              <a:buClr>
                <a:srgbClr val="000000"/>
              </a:buClr>
              <a:buSzPts val="2200"/>
              <a:buFont typeface="Arial"/>
              <a:buChar char="•"/>
              <a:defRPr sz="2200">
                <a:solidFill>
                  <a:srgbClr val="000000"/>
                </a:solidFill>
              </a:defRPr>
            </a:lvl1pPr>
            <a:lvl2pPr marL="914400" lvl="1" indent="-355600" algn="l">
              <a:lnSpc>
                <a:spcPct val="150000"/>
              </a:lnSpc>
              <a:spcBef>
                <a:spcPts val="1000"/>
              </a:spcBef>
              <a:spcAft>
                <a:spcPts val="0"/>
              </a:spcAft>
              <a:buClr>
                <a:srgbClr val="000000"/>
              </a:buClr>
              <a:buSzPts val="2000"/>
              <a:buChar char="○"/>
              <a:defRPr sz="2000">
                <a:solidFill>
                  <a:srgbClr val="000000"/>
                </a:solidFill>
              </a:defRPr>
            </a:lvl2pPr>
            <a:lvl3pPr marL="1371600" lvl="2" indent="-342900" algn="l">
              <a:lnSpc>
                <a:spcPct val="150000"/>
              </a:lnSpc>
              <a:spcBef>
                <a:spcPts val="1000"/>
              </a:spcBef>
              <a:spcAft>
                <a:spcPts val="0"/>
              </a:spcAft>
              <a:buClr>
                <a:srgbClr val="000000"/>
              </a:buClr>
              <a:buSzPts val="1800"/>
              <a:buChar char="■"/>
              <a:defRPr sz="1800">
                <a:solidFill>
                  <a:srgbClr val="000000"/>
                </a:solidFill>
              </a:defRPr>
            </a:lvl3pPr>
            <a:lvl4pPr marL="1828800" lvl="3" indent="-342900" algn="l">
              <a:lnSpc>
                <a:spcPct val="150000"/>
              </a:lnSpc>
              <a:spcBef>
                <a:spcPts val="1000"/>
              </a:spcBef>
              <a:spcAft>
                <a:spcPts val="0"/>
              </a:spcAft>
              <a:buClr>
                <a:srgbClr val="000000"/>
              </a:buClr>
              <a:buSzPts val="1800"/>
              <a:buChar char="●"/>
              <a:defRPr sz="1800">
                <a:solidFill>
                  <a:srgbClr val="000000"/>
                </a:solidFill>
              </a:defRPr>
            </a:lvl4pPr>
            <a:lvl5pPr marL="2286000" lvl="4" indent="-342900" algn="l">
              <a:lnSpc>
                <a:spcPct val="150000"/>
              </a:lnSpc>
              <a:spcBef>
                <a:spcPts val="1000"/>
              </a:spcBef>
              <a:spcAft>
                <a:spcPts val="0"/>
              </a:spcAft>
              <a:buClr>
                <a:srgbClr val="000000"/>
              </a:buClr>
              <a:buSzPts val="1800"/>
              <a:buChar char="○"/>
              <a:defRPr sz="1800">
                <a:solidFill>
                  <a:srgbClr val="000000"/>
                </a:solidFill>
              </a:defRPr>
            </a:lvl5pPr>
            <a:lvl6pPr marL="2743200" lvl="5" indent="-342900" algn="l">
              <a:lnSpc>
                <a:spcPct val="150000"/>
              </a:lnSpc>
              <a:spcBef>
                <a:spcPts val="1000"/>
              </a:spcBef>
              <a:spcAft>
                <a:spcPts val="0"/>
              </a:spcAft>
              <a:buClr>
                <a:srgbClr val="000000"/>
              </a:buClr>
              <a:buSzPts val="1800"/>
              <a:buChar char="■"/>
              <a:defRPr sz="1800">
                <a:solidFill>
                  <a:srgbClr val="000000"/>
                </a:solidFill>
              </a:defRPr>
            </a:lvl6pPr>
            <a:lvl7pPr marL="3200400" lvl="6" indent="-342900" algn="l">
              <a:lnSpc>
                <a:spcPct val="150000"/>
              </a:lnSpc>
              <a:spcBef>
                <a:spcPts val="1000"/>
              </a:spcBef>
              <a:spcAft>
                <a:spcPts val="0"/>
              </a:spcAft>
              <a:buClr>
                <a:srgbClr val="000000"/>
              </a:buClr>
              <a:buSzPts val="1800"/>
              <a:buChar char="●"/>
              <a:defRPr sz="1800">
                <a:solidFill>
                  <a:srgbClr val="000000"/>
                </a:solidFill>
              </a:defRPr>
            </a:lvl7pPr>
            <a:lvl8pPr marL="3657600" lvl="7" indent="-298450" algn="l">
              <a:lnSpc>
                <a:spcPct val="150000"/>
              </a:lnSpc>
              <a:spcBef>
                <a:spcPts val="1000"/>
              </a:spcBef>
              <a:spcAft>
                <a:spcPts val="0"/>
              </a:spcAft>
              <a:buClr>
                <a:srgbClr val="000000"/>
              </a:buClr>
              <a:buSzPts val="1100"/>
              <a:buChar char="○"/>
              <a:defRPr>
                <a:solidFill>
                  <a:srgbClr val="000000"/>
                </a:solidFill>
              </a:defRPr>
            </a:lvl8pPr>
            <a:lvl9pPr marL="4114800" lvl="8" indent="-298450" algn="l">
              <a:lnSpc>
                <a:spcPct val="150000"/>
              </a:lnSpc>
              <a:spcBef>
                <a:spcPts val="1000"/>
              </a:spcBef>
              <a:spcAft>
                <a:spcPts val="0"/>
              </a:spcAft>
              <a:buClr>
                <a:srgbClr val="000000"/>
              </a:buClr>
              <a:buSzPts val="1100"/>
              <a:buChar char="■"/>
              <a:defRPr>
                <a:solidFill>
                  <a:srgbClr val="000000"/>
                </a:solidFill>
              </a:defRPr>
            </a:lvl9pPr>
          </a:lstStyle>
          <a:p>
            <a:endParaRPr/>
          </a:p>
        </p:txBody>
      </p:sp>
      <p:sp>
        <p:nvSpPr>
          <p:cNvPr id="36" name="Google Shape;36;p5"/>
          <p:cNvSpPr txBox="1"/>
          <p:nvPr/>
        </p:nvSpPr>
        <p:spPr>
          <a:xfrm>
            <a:off x="6160988" y="4439551"/>
            <a:ext cx="1799700" cy="703800"/>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chemeClr val="dk1"/>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
        <p:nvSpPr>
          <p:cNvPr id="37" name="Google Shape;37;p5"/>
          <p:cNvSpPr txBox="1">
            <a:spLocks noGrp="1"/>
          </p:cNvSpPr>
          <p:nvPr>
            <p:ph type="title"/>
          </p:nvPr>
        </p:nvSpPr>
        <p:spPr>
          <a:xfrm>
            <a:off x="5311475" y="500925"/>
            <a:ext cx="3495900" cy="1117200"/>
          </a:xfrm>
          <a:prstGeom prst="rect">
            <a:avLst/>
          </a:prstGeom>
          <a:noFill/>
          <a:ln>
            <a:noFill/>
          </a:ln>
        </p:spPr>
        <p:txBody>
          <a:bodyPr spcFirstLastPara="1" wrap="square" lIns="91425" tIns="91425" rIns="91425" bIns="91425" anchor="t" anchorCtr="0"/>
          <a:lstStyle>
            <a:lvl1pPr lvl="0" rtl="0">
              <a:lnSpc>
                <a:spcPct val="100000"/>
              </a:lnSpc>
              <a:spcBef>
                <a:spcPts val="0"/>
              </a:spcBef>
              <a:spcAft>
                <a:spcPts val="0"/>
              </a:spcAft>
              <a:buClr>
                <a:schemeClr val="lt1"/>
              </a:buClr>
              <a:buSzPts val="3300"/>
              <a:buNone/>
              <a:defRPr>
                <a:solidFill>
                  <a:schemeClr val="dk1"/>
                </a:solidFill>
              </a:defRPr>
            </a:lvl1pPr>
            <a:lvl2pPr lvl="1" rtl="0">
              <a:lnSpc>
                <a:spcPct val="100000"/>
              </a:lnSpc>
              <a:spcBef>
                <a:spcPts val="0"/>
              </a:spcBef>
              <a:spcAft>
                <a:spcPts val="0"/>
              </a:spcAft>
              <a:buClr>
                <a:schemeClr val="lt1"/>
              </a:buClr>
              <a:buSzPts val="3300"/>
              <a:buNone/>
              <a:defRPr>
                <a:solidFill>
                  <a:schemeClr val="lt1"/>
                </a:solidFill>
              </a:defRPr>
            </a:lvl2pPr>
            <a:lvl3pPr lvl="2" rtl="0">
              <a:lnSpc>
                <a:spcPct val="100000"/>
              </a:lnSpc>
              <a:spcBef>
                <a:spcPts val="0"/>
              </a:spcBef>
              <a:spcAft>
                <a:spcPts val="0"/>
              </a:spcAft>
              <a:buClr>
                <a:schemeClr val="lt1"/>
              </a:buClr>
              <a:buSzPts val="3300"/>
              <a:buNone/>
              <a:defRPr>
                <a:solidFill>
                  <a:schemeClr val="lt1"/>
                </a:solidFill>
              </a:defRPr>
            </a:lvl3pPr>
            <a:lvl4pPr lvl="3" rtl="0">
              <a:lnSpc>
                <a:spcPct val="100000"/>
              </a:lnSpc>
              <a:spcBef>
                <a:spcPts val="0"/>
              </a:spcBef>
              <a:spcAft>
                <a:spcPts val="0"/>
              </a:spcAft>
              <a:buClr>
                <a:schemeClr val="lt1"/>
              </a:buClr>
              <a:buSzPts val="3300"/>
              <a:buNone/>
              <a:defRPr>
                <a:solidFill>
                  <a:schemeClr val="lt1"/>
                </a:solidFill>
              </a:defRPr>
            </a:lvl4pPr>
            <a:lvl5pPr lvl="4" rtl="0">
              <a:lnSpc>
                <a:spcPct val="100000"/>
              </a:lnSpc>
              <a:spcBef>
                <a:spcPts val="0"/>
              </a:spcBef>
              <a:spcAft>
                <a:spcPts val="0"/>
              </a:spcAft>
              <a:buClr>
                <a:schemeClr val="lt1"/>
              </a:buClr>
              <a:buSzPts val="3300"/>
              <a:buNone/>
              <a:defRPr>
                <a:solidFill>
                  <a:schemeClr val="lt1"/>
                </a:solidFill>
              </a:defRPr>
            </a:lvl5pPr>
            <a:lvl6pPr lvl="5" rtl="0">
              <a:lnSpc>
                <a:spcPct val="100000"/>
              </a:lnSpc>
              <a:spcBef>
                <a:spcPts val="0"/>
              </a:spcBef>
              <a:spcAft>
                <a:spcPts val="0"/>
              </a:spcAft>
              <a:buClr>
                <a:schemeClr val="lt1"/>
              </a:buClr>
              <a:buSzPts val="3300"/>
              <a:buNone/>
              <a:defRPr>
                <a:solidFill>
                  <a:schemeClr val="lt1"/>
                </a:solidFill>
              </a:defRPr>
            </a:lvl6pPr>
            <a:lvl7pPr lvl="6" rtl="0">
              <a:lnSpc>
                <a:spcPct val="100000"/>
              </a:lnSpc>
              <a:spcBef>
                <a:spcPts val="0"/>
              </a:spcBef>
              <a:spcAft>
                <a:spcPts val="0"/>
              </a:spcAft>
              <a:buClr>
                <a:schemeClr val="lt1"/>
              </a:buClr>
              <a:buSzPts val="3300"/>
              <a:buNone/>
              <a:defRPr>
                <a:solidFill>
                  <a:schemeClr val="lt1"/>
                </a:solidFill>
              </a:defRPr>
            </a:lvl7pPr>
            <a:lvl8pPr lvl="7" rtl="0">
              <a:lnSpc>
                <a:spcPct val="100000"/>
              </a:lnSpc>
              <a:spcBef>
                <a:spcPts val="0"/>
              </a:spcBef>
              <a:spcAft>
                <a:spcPts val="0"/>
              </a:spcAft>
              <a:buClr>
                <a:schemeClr val="lt1"/>
              </a:buClr>
              <a:buSzPts val="3300"/>
              <a:buNone/>
              <a:defRPr>
                <a:solidFill>
                  <a:schemeClr val="lt1"/>
                </a:solidFill>
              </a:defRPr>
            </a:lvl8pPr>
            <a:lvl9pPr lvl="8" rtl="0">
              <a:lnSpc>
                <a:spcPct val="100000"/>
              </a:lnSpc>
              <a:spcBef>
                <a:spcPts val="0"/>
              </a:spcBef>
              <a:spcAft>
                <a:spcPts val="0"/>
              </a:spcAft>
              <a:buClr>
                <a:schemeClr val="lt1"/>
              </a:buClr>
              <a:buSzPts val="33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arke">
  <p:cSld name="CLarke">
    <p:bg>
      <p:bgPr>
        <a:solidFill>
          <a:srgbClr val="FFFFFF"/>
        </a:solidFill>
        <a:effectLst/>
      </p:bgPr>
    </p:bg>
    <p:spTree>
      <p:nvGrpSpPr>
        <p:cNvPr id="1" name="Shape 38"/>
        <p:cNvGrpSpPr/>
        <p:nvPr/>
      </p:nvGrpSpPr>
      <p:grpSpPr>
        <a:xfrm>
          <a:off x="0" y="0"/>
          <a:ext cx="0" cy="0"/>
          <a:chOff x="0" y="0"/>
          <a:chExt cx="0" cy="0"/>
        </a:xfrm>
      </p:grpSpPr>
      <p:sp>
        <p:nvSpPr>
          <p:cNvPr id="39" name="Google Shape;39;p6"/>
          <p:cNvSpPr/>
          <p:nvPr/>
        </p:nvSpPr>
        <p:spPr>
          <a:xfrm>
            <a:off x="-4" y="0"/>
            <a:ext cx="4163700" cy="5143500"/>
          </a:xfrm>
          <a:prstGeom prst="rect">
            <a:avLst/>
          </a:prstGeom>
          <a:gradFill>
            <a:gsLst>
              <a:gs pos="0">
                <a:srgbClr val="FF8023"/>
              </a:gs>
              <a:gs pos="48000">
                <a:srgbClr val="CE0264"/>
              </a:gs>
              <a:gs pos="100000">
                <a:srgbClr val="590098"/>
              </a:gs>
            </a:gsLst>
            <a:lin ang="3599321"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
          <p:cNvSpPr/>
          <p:nvPr/>
        </p:nvSpPr>
        <p:spPr>
          <a:xfrm>
            <a:off x="0" y="44125"/>
            <a:ext cx="4166099" cy="4395416"/>
          </a:xfrm>
          <a:custGeom>
            <a:avLst/>
            <a:gdLst/>
            <a:ahLst/>
            <a:cxnLst/>
            <a:rect l="l" t="t" r="r" b="b"/>
            <a:pathLst>
              <a:path w="172545" h="175975" extrusionOk="0">
                <a:moveTo>
                  <a:pt x="0" y="157"/>
                </a:moveTo>
                <a:lnTo>
                  <a:pt x="172419" y="0"/>
                </a:lnTo>
                <a:lnTo>
                  <a:pt x="172545" y="126541"/>
                </a:lnTo>
                <a:lnTo>
                  <a:pt x="0" y="175975"/>
                </a:lnTo>
                <a:close/>
              </a:path>
            </a:pathLst>
          </a:custGeom>
          <a:solidFill>
            <a:srgbClr val="FFFFFF"/>
          </a:solidFill>
          <a:ln>
            <a:noFill/>
          </a:ln>
        </p:spPr>
      </p:sp>
      <p:sp>
        <p:nvSpPr>
          <p:cNvPr id="41" name="Google Shape;41;p6"/>
          <p:cNvSpPr/>
          <p:nvPr/>
        </p:nvSpPr>
        <p:spPr>
          <a:xfrm>
            <a:off x="-125" y="0"/>
            <a:ext cx="4166240" cy="4341095"/>
          </a:xfrm>
          <a:custGeom>
            <a:avLst/>
            <a:gdLst/>
            <a:ahLst/>
            <a:cxnLst/>
            <a:rect l="l" t="t" r="r" b="b"/>
            <a:pathLst>
              <a:path w="172676" h="175824" extrusionOk="0">
                <a:moveTo>
                  <a:pt x="0" y="6"/>
                </a:moveTo>
                <a:lnTo>
                  <a:pt x="172676" y="0"/>
                </a:lnTo>
                <a:lnTo>
                  <a:pt x="172562" y="126442"/>
                </a:lnTo>
                <a:lnTo>
                  <a:pt x="0" y="175824"/>
                </a:lnTo>
                <a:close/>
              </a:path>
            </a:pathLst>
          </a:custGeom>
          <a:gradFill>
            <a:gsLst>
              <a:gs pos="0">
                <a:srgbClr val="FD7B26"/>
              </a:gs>
              <a:gs pos="100000">
                <a:srgbClr val="E80064"/>
              </a:gs>
            </a:gsLst>
            <a:lin ang="3599321" scaled="0"/>
          </a:gradFill>
          <a:ln>
            <a:noFill/>
          </a:ln>
        </p:spPr>
      </p:sp>
      <p:sp>
        <p:nvSpPr>
          <p:cNvPr id="42" name="Google Shape;42;p6"/>
          <p:cNvSpPr txBox="1">
            <a:spLocks noGrp="1"/>
          </p:cNvSpPr>
          <p:nvPr>
            <p:ph type="title"/>
          </p:nvPr>
        </p:nvSpPr>
        <p:spPr>
          <a:xfrm>
            <a:off x="333600" y="500925"/>
            <a:ext cx="3495900" cy="1117200"/>
          </a:xfrm>
          <a:prstGeom prst="rect">
            <a:avLst/>
          </a:prstGeom>
          <a:noFill/>
          <a:ln>
            <a:noFill/>
          </a:ln>
        </p:spPr>
        <p:txBody>
          <a:bodyPr spcFirstLastPara="1" wrap="square" lIns="91425" tIns="91425" rIns="91425" bIns="91425" anchor="t" anchorCtr="0"/>
          <a:lstStyle>
            <a:lvl1pPr lvl="0" rtl="0">
              <a:lnSpc>
                <a:spcPct val="100000"/>
              </a:lnSpc>
              <a:spcBef>
                <a:spcPts val="0"/>
              </a:spcBef>
              <a:spcAft>
                <a:spcPts val="0"/>
              </a:spcAft>
              <a:buClr>
                <a:schemeClr val="lt1"/>
              </a:buClr>
              <a:buSzPts val="3300"/>
              <a:buNone/>
              <a:defRPr>
                <a:solidFill>
                  <a:schemeClr val="dk1"/>
                </a:solidFill>
              </a:defRPr>
            </a:lvl1pPr>
            <a:lvl2pPr lvl="1" rtl="0">
              <a:lnSpc>
                <a:spcPct val="100000"/>
              </a:lnSpc>
              <a:spcBef>
                <a:spcPts val="0"/>
              </a:spcBef>
              <a:spcAft>
                <a:spcPts val="0"/>
              </a:spcAft>
              <a:buClr>
                <a:schemeClr val="lt1"/>
              </a:buClr>
              <a:buSzPts val="3300"/>
              <a:buNone/>
              <a:defRPr>
                <a:solidFill>
                  <a:schemeClr val="lt1"/>
                </a:solidFill>
              </a:defRPr>
            </a:lvl2pPr>
            <a:lvl3pPr lvl="2" rtl="0">
              <a:lnSpc>
                <a:spcPct val="100000"/>
              </a:lnSpc>
              <a:spcBef>
                <a:spcPts val="0"/>
              </a:spcBef>
              <a:spcAft>
                <a:spcPts val="0"/>
              </a:spcAft>
              <a:buClr>
                <a:schemeClr val="lt1"/>
              </a:buClr>
              <a:buSzPts val="3300"/>
              <a:buNone/>
              <a:defRPr>
                <a:solidFill>
                  <a:schemeClr val="lt1"/>
                </a:solidFill>
              </a:defRPr>
            </a:lvl3pPr>
            <a:lvl4pPr lvl="3" rtl="0">
              <a:lnSpc>
                <a:spcPct val="100000"/>
              </a:lnSpc>
              <a:spcBef>
                <a:spcPts val="0"/>
              </a:spcBef>
              <a:spcAft>
                <a:spcPts val="0"/>
              </a:spcAft>
              <a:buClr>
                <a:schemeClr val="lt1"/>
              </a:buClr>
              <a:buSzPts val="3300"/>
              <a:buNone/>
              <a:defRPr>
                <a:solidFill>
                  <a:schemeClr val="lt1"/>
                </a:solidFill>
              </a:defRPr>
            </a:lvl4pPr>
            <a:lvl5pPr lvl="4" rtl="0">
              <a:lnSpc>
                <a:spcPct val="100000"/>
              </a:lnSpc>
              <a:spcBef>
                <a:spcPts val="0"/>
              </a:spcBef>
              <a:spcAft>
                <a:spcPts val="0"/>
              </a:spcAft>
              <a:buClr>
                <a:schemeClr val="lt1"/>
              </a:buClr>
              <a:buSzPts val="3300"/>
              <a:buNone/>
              <a:defRPr>
                <a:solidFill>
                  <a:schemeClr val="lt1"/>
                </a:solidFill>
              </a:defRPr>
            </a:lvl5pPr>
            <a:lvl6pPr lvl="5" rtl="0">
              <a:lnSpc>
                <a:spcPct val="100000"/>
              </a:lnSpc>
              <a:spcBef>
                <a:spcPts val="0"/>
              </a:spcBef>
              <a:spcAft>
                <a:spcPts val="0"/>
              </a:spcAft>
              <a:buClr>
                <a:schemeClr val="lt1"/>
              </a:buClr>
              <a:buSzPts val="3300"/>
              <a:buNone/>
              <a:defRPr>
                <a:solidFill>
                  <a:schemeClr val="lt1"/>
                </a:solidFill>
              </a:defRPr>
            </a:lvl6pPr>
            <a:lvl7pPr lvl="6" rtl="0">
              <a:lnSpc>
                <a:spcPct val="100000"/>
              </a:lnSpc>
              <a:spcBef>
                <a:spcPts val="0"/>
              </a:spcBef>
              <a:spcAft>
                <a:spcPts val="0"/>
              </a:spcAft>
              <a:buClr>
                <a:schemeClr val="lt1"/>
              </a:buClr>
              <a:buSzPts val="3300"/>
              <a:buNone/>
              <a:defRPr>
                <a:solidFill>
                  <a:schemeClr val="lt1"/>
                </a:solidFill>
              </a:defRPr>
            </a:lvl7pPr>
            <a:lvl8pPr lvl="7" rtl="0">
              <a:lnSpc>
                <a:spcPct val="100000"/>
              </a:lnSpc>
              <a:spcBef>
                <a:spcPts val="0"/>
              </a:spcBef>
              <a:spcAft>
                <a:spcPts val="0"/>
              </a:spcAft>
              <a:buClr>
                <a:schemeClr val="lt1"/>
              </a:buClr>
              <a:buSzPts val="3300"/>
              <a:buNone/>
              <a:defRPr>
                <a:solidFill>
                  <a:schemeClr val="lt1"/>
                </a:solidFill>
              </a:defRPr>
            </a:lvl8pPr>
            <a:lvl9pPr lvl="8" rtl="0">
              <a:lnSpc>
                <a:spcPct val="100000"/>
              </a:lnSpc>
              <a:spcBef>
                <a:spcPts val="0"/>
              </a:spcBef>
              <a:spcAft>
                <a:spcPts val="0"/>
              </a:spcAft>
              <a:buClr>
                <a:schemeClr val="lt1"/>
              </a:buClr>
              <a:buSzPts val="3300"/>
              <a:buNone/>
              <a:defRPr>
                <a:solidFill>
                  <a:schemeClr val="lt1"/>
                </a:solidFill>
              </a:defRPr>
            </a:lvl9pPr>
          </a:lstStyle>
          <a:p>
            <a:endParaRPr/>
          </a:p>
        </p:txBody>
      </p:sp>
      <p:sp>
        <p:nvSpPr>
          <p:cNvPr id="43" name="Google Shape;43;p6"/>
          <p:cNvSpPr txBox="1">
            <a:spLocks noGrp="1"/>
          </p:cNvSpPr>
          <p:nvPr>
            <p:ph type="body" idx="1"/>
          </p:nvPr>
        </p:nvSpPr>
        <p:spPr>
          <a:xfrm>
            <a:off x="4528725" y="500925"/>
            <a:ext cx="4282200" cy="4103100"/>
          </a:xfrm>
          <a:prstGeom prst="rect">
            <a:avLst/>
          </a:prstGeom>
          <a:noFill/>
          <a:ln>
            <a:noFill/>
          </a:ln>
        </p:spPr>
        <p:txBody>
          <a:bodyPr spcFirstLastPara="1" wrap="square" lIns="91425" tIns="91425" rIns="91425" bIns="91425" anchor="t" anchorCtr="0"/>
          <a:lstStyle>
            <a:lvl1pPr marL="457200" lvl="0" indent="-368300" algn="l">
              <a:lnSpc>
                <a:spcPct val="150000"/>
              </a:lnSpc>
              <a:spcBef>
                <a:spcPts val="1000"/>
              </a:spcBef>
              <a:spcAft>
                <a:spcPts val="0"/>
              </a:spcAft>
              <a:buClr>
                <a:srgbClr val="000000"/>
              </a:buClr>
              <a:buSzPts val="2200"/>
              <a:buFont typeface="Arial"/>
              <a:buChar char="•"/>
              <a:defRPr sz="2200">
                <a:solidFill>
                  <a:srgbClr val="000000"/>
                </a:solidFill>
              </a:defRPr>
            </a:lvl1pPr>
            <a:lvl2pPr marL="914400" lvl="1" indent="-355600" algn="l">
              <a:lnSpc>
                <a:spcPct val="150000"/>
              </a:lnSpc>
              <a:spcBef>
                <a:spcPts val="1000"/>
              </a:spcBef>
              <a:spcAft>
                <a:spcPts val="0"/>
              </a:spcAft>
              <a:buClr>
                <a:srgbClr val="000000"/>
              </a:buClr>
              <a:buSzPts val="2000"/>
              <a:buChar char="○"/>
              <a:defRPr sz="2000">
                <a:solidFill>
                  <a:srgbClr val="000000"/>
                </a:solidFill>
              </a:defRPr>
            </a:lvl2pPr>
            <a:lvl3pPr marL="1371600" lvl="2" indent="-342900" algn="l">
              <a:lnSpc>
                <a:spcPct val="150000"/>
              </a:lnSpc>
              <a:spcBef>
                <a:spcPts val="1000"/>
              </a:spcBef>
              <a:spcAft>
                <a:spcPts val="0"/>
              </a:spcAft>
              <a:buClr>
                <a:srgbClr val="000000"/>
              </a:buClr>
              <a:buSzPts val="1800"/>
              <a:buChar char="■"/>
              <a:defRPr sz="1800">
                <a:solidFill>
                  <a:srgbClr val="000000"/>
                </a:solidFill>
              </a:defRPr>
            </a:lvl3pPr>
            <a:lvl4pPr marL="1828800" lvl="3" indent="-342900" algn="l">
              <a:lnSpc>
                <a:spcPct val="150000"/>
              </a:lnSpc>
              <a:spcBef>
                <a:spcPts val="1000"/>
              </a:spcBef>
              <a:spcAft>
                <a:spcPts val="0"/>
              </a:spcAft>
              <a:buClr>
                <a:srgbClr val="000000"/>
              </a:buClr>
              <a:buSzPts val="1800"/>
              <a:buChar char="●"/>
              <a:defRPr sz="1800">
                <a:solidFill>
                  <a:srgbClr val="000000"/>
                </a:solidFill>
              </a:defRPr>
            </a:lvl4pPr>
            <a:lvl5pPr marL="2286000" lvl="4" indent="-342900" algn="l">
              <a:lnSpc>
                <a:spcPct val="150000"/>
              </a:lnSpc>
              <a:spcBef>
                <a:spcPts val="1000"/>
              </a:spcBef>
              <a:spcAft>
                <a:spcPts val="0"/>
              </a:spcAft>
              <a:buClr>
                <a:srgbClr val="000000"/>
              </a:buClr>
              <a:buSzPts val="1800"/>
              <a:buChar char="○"/>
              <a:defRPr sz="1800">
                <a:solidFill>
                  <a:srgbClr val="000000"/>
                </a:solidFill>
              </a:defRPr>
            </a:lvl5pPr>
            <a:lvl6pPr marL="2743200" lvl="5" indent="-342900" algn="l">
              <a:lnSpc>
                <a:spcPct val="150000"/>
              </a:lnSpc>
              <a:spcBef>
                <a:spcPts val="1000"/>
              </a:spcBef>
              <a:spcAft>
                <a:spcPts val="0"/>
              </a:spcAft>
              <a:buClr>
                <a:srgbClr val="000000"/>
              </a:buClr>
              <a:buSzPts val="1800"/>
              <a:buChar char="■"/>
              <a:defRPr sz="1800">
                <a:solidFill>
                  <a:srgbClr val="000000"/>
                </a:solidFill>
              </a:defRPr>
            </a:lvl6pPr>
            <a:lvl7pPr marL="3200400" lvl="6" indent="-342900" algn="l">
              <a:lnSpc>
                <a:spcPct val="150000"/>
              </a:lnSpc>
              <a:spcBef>
                <a:spcPts val="1000"/>
              </a:spcBef>
              <a:spcAft>
                <a:spcPts val="0"/>
              </a:spcAft>
              <a:buClr>
                <a:srgbClr val="000000"/>
              </a:buClr>
              <a:buSzPts val="1800"/>
              <a:buChar char="●"/>
              <a:defRPr sz="1800">
                <a:solidFill>
                  <a:srgbClr val="000000"/>
                </a:solidFill>
              </a:defRPr>
            </a:lvl7pPr>
            <a:lvl8pPr marL="3657600" lvl="7" indent="-298450" algn="l">
              <a:lnSpc>
                <a:spcPct val="150000"/>
              </a:lnSpc>
              <a:spcBef>
                <a:spcPts val="1000"/>
              </a:spcBef>
              <a:spcAft>
                <a:spcPts val="0"/>
              </a:spcAft>
              <a:buClr>
                <a:srgbClr val="000000"/>
              </a:buClr>
              <a:buSzPts val="1100"/>
              <a:buChar char="○"/>
              <a:defRPr>
                <a:solidFill>
                  <a:srgbClr val="000000"/>
                </a:solidFill>
              </a:defRPr>
            </a:lvl8pPr>
            <a:lvl9pPr marL="4114800" lvl="8" indent="-298450" algn="l">
              <a:lnSpc>
                <a:spcPct val="150000"/>
              </a:lnSpc>
              <a:spcBef>
                <a:spcPts val="1000"/>
              </a:spcBef>
              <a:spcAft>
                <a:spcPts val="0"/>
              </a:spcAft>
              <a:buClr>
                <a:srgbClr val="000000"/>
              </a:buClr>
              <a:buSzPts val="1100"/>
              <a:buChar char="■"/>
              <a:defRPr>
                <a:solidFill>
                  <a:srgbClr val="000000"/>
                </a:solidFill>
              </a:defRPr>
            </a:lvl9pPr>
          </a:lstStyle>
          <a:p>
            <a:endParaRPr/>
          </a:p>
        </p:txBody>
      </p:sp>
      <p:sp>
        <p:nvSpPr>
          <p:cNvPr id="44" name="Google Shape;44;p6"/>
          <p:cNvSpPr txBox="1"/>
          <p:nvPr/>
        </p:nvSpPr>
        <p:spPr>
          <a:xfrm>
            <a:off x="1183113" y="4439551"/>
            <a:ext cx="1799700" cy="703800"/>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chemeClr val="dk1"/>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gradFill>
          <a:gsLst>
            <a:gs pos="0">
              <a:srgbClr val="FF8023"/>
            </a:gs>
            <a:gs pos="30000">
              <a:srgbClr val="CE0264"/>
            </a:gs>
            <a:gs pos="100000">
              <a:srgbClr val="590098"/>
            </a:gs>
          </a:gsLst>
          <a:lin ang="3599321" scaled="0"/>
        </a:gradFill>
        <a:effectLst/>
      </p:bgPr>
    </p:bg>
    <p:spTree>
      <p:nvGrpSpPr>
        <p:cNvPr id="1" name="Shape 45"/>
        <p:cNvGrpSpPr/>
        <p:nvPr/>
      </p:nvGrpSpPr>
      <p:grpSpPr>
        <a:xfrm>
          <a:off x="0" y="0"/>
          <a:ext cx="0" cy="0"/>
          <a:chOff x="0" y="0"/>
          <a:chExt cx="0" cy="0"/>
        </a:xfrm>
      </p:grpSpPr>
      <p:pic>
        <p:nvPicPr>
          <p:cNvPr id="46" name="Google Shape;46;p7"/>
          <p:cNvPicPr preferRelativeResize="0"/>
          <p:nvPr/>
        </p:nvPicPr>
        <p:blipFill rotWithShape="1">
          <a:blip r:embed="rId2" cstate="screen">
            <a:alphaModFix amt="0"/>
            <a:extLst>
              <a:ext uri="{28A0092B-C50C-407E-A947-70E740481C1C}">
                <a14:useLocalDpi xmlns:a14="http://schemas.microsoft.com/office/drawing/2010/main"/>
              </a:ext>
            </a:extLst>
          </a:blip>
          <a:srcRect l="12637" t="12832" r="12628" b="12428"/>
          <a:stretch/>
        </p:blipFill>
        <p:spPr>
          <a:xfrm>
            <a:off x="0" y="0"/>
            <a:ext cx="9144000" cy="5143500"/>
          </a:xfrm>
          <a:prstGeom prst="rect">
            <a:avLst/>
          </a:prstGeom>
          <a:noFill/>
          <a:ln>
            <a:noFill/>
          </a:ln>
        </p:spPr>
      </p:pic>
      <p:pic>
        <p:nvPicPr>
          <p:cNvPr id="47" name="Google Shape;47;p7"/>
          <p:cNvPicPr preferRelativeResize="0"/>
          <p:nvPr/>
        </p:nvPicPr>
        <p:blipFill rotWithShape="1">
          <a:blip r:embed="rId3">
            <a:alphaModFix/>
          </a:blip>
          <a:srcRect/>
          <a:stretch/>
        </p:blipFill>
        <p:spPr>
          <a:xfrm>
            <a:off x="209600" y="225692"/>
            <a:ext cx="8724800" cy="4692108"/>
          </a:xfrm>
          <a:prstGeom prst="rect">
            <a:avLst/>
          </a:prstGeom>
          <a:noFill/>
          <a:ln w="76200" cap="flat" cmpd="sng">
            <a:solidFill>
              <a:srgbClr val="B7B7B7"/>
            </a:solidFill>
            <a:prstDash val="solid"/>
            <a:round/>
            <a:headEnd type="none" w="sm" len="sm"/>
            <a:tailEnd type="none" w="sm" len="sm"/>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1">
  <p:cSld name="BLANK_1">
    <p:bg>
      <p:bgPr>
        <a:gradFill>
          <a:gsLst>
            <a:gs pos="0">
              <a:srgbClr val="FF8023"/>
            </a:gs>
            <a:gs pos="30000">
              <a:srgbClr val="CE0264"/>
            </a:gs>
            <a:gs pos="100000">
              <a:srgbClr val="590098"/>
            </a:gs>
          </a:gsLst>
          <a:lin ang="3600008" scaled="0"/>
        </a:gradFill>
        <a:effectLst/>
      </p:bgPr>
    </p:bg>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cstate="screen">
            <a:alphaModFix amt="60000"/>
            <a:extLst>
              <a:ext uri="{28A0092B-C50C-407E-A947-70E740481C1C}">
                <a14:useLocalDpi xmlns:a14="http://schemas.microsoft.com/office/drawing/2010/main"/>
              </a:ext>
            </a:extLst>
          </a:blip>
          <a:srcRect l="12637" t="12832" r="12629" b="12429"/>
          <a:stretch/>
        </p:blipFill>
        <p:spPr>
          <a:xfrm>
            <a:off x="0" y="0"/>
            <a:ext cx="9144000" cy="5143500"/>
          </a:xfrm>
          <a:prstGeom prst="rect">
            <a:avLst/>
          </a:prstGeom>
          <a:noFill/>
          <a:ln>
            <a:noFill/>
          </a:ln>
        </p:spPr>
      </p:pic>
      <p:sp>
        <p:nvSpPr>
          <p:cNvPr id="50" name="Google Shape;50;p8"/>
          <p:cNvSpPr/>
          <p:nvPr/>
        </p:nvSpPr>
        <p:spPr>
          <a:xfrm>
            <a:off x="236850" y="231325"/>
            <a:ext cx="8670300" cy="4270500"/>
          </a:xfrm>
          <a:prstGeom prst="rect">
            <a:avLst/>
          </a:prstGeom>
          <a:solidFill>
            <a:srgbClr val="000000"/>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 name="Google Shape;51;p8"/>
          <p:cNvPicPr preferRelativeResize="0"/>
          <p:nvPr/>
        </p:nvPicPr>
        <p:blipFill>
          <a:blip r:embed="rId3" cstate="screen">
            <a:alphaModFix amt="50000"/>
            <a:extLst>
              <a:ext uri="{28A0092B-C50C-407E-A947-70E740481C1C}">
                <a14:useLocalDpi xmlns:a14="http://schemas.microsoft.com/office/drawing/2010/main"/>
              </a:ext>
            </a:extLst>
          </a:blip>
          <a:stretch>
            <a:fillRect/>
          </a:stretch>
        </p:blipFill>
        <p:spPr>
          <a:xfrm>
            <a:off x="278888" y="4527525"/>
            <a:ext cx="1546381" cy="440425"/>
          </a:xfrm>
          <a:prstGeom prst="rect">
            <a:avLst/>
          </a:prstGeom>
          <a:noFill/>
          <a:ln>
            <a:noFill/>
          </a:ln>
        </p:spPr>
      </p:pic>
      <p:pic>
        <p:nvPicPr>
          <p:cNvPr id="52" name="Google Shape;52;p8"/>
          <p:cNvPicPr preferRelativeResize="0"/>
          <p:nvPr/>
        </p:nvPicPr>
        <p:blipFill rotWithShape="1">
          <a:blip r:embed="rId4">
            <a:alphaModFix/>
          </a:blip>
          <a:srcRect/>
          <a:stretch/>
        </p:blipFill>
        <p:spPr>
          <a:xfrm>
            <a:off x="309075" y="288662"/>
            <a:ext cx="8525852" cy="41558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8023"/>
            </a:gs>
            <a:gs pos="30000">
              <a:srgbClr val="CE0264"/>
            </a:gs>
            <a:gs pos="100000">
              <a:srgbClr val="590098"/>
            </a:gs>
          </a:gsLst>
          <a:lin ang="3600008" scaled="0"/>
        </a:gradFill>
        <a:effectLst/>
      </p:bgPr>
    </p:bg>
    <p:spTree>
      <p:nvGrpSpPr>
        <p:cNvPr id="1" name="Shape 53"/>
        <p:cNvGrpSpPr/>
        <p:nvPr/>
      </p:nvGrpSpPr>
      <p:grpSpPr>
        <a:xfrm>
          <a:off x="0" y="0"/>
          <a:ext cx="0" cy="0"/>
          <a:chOff x="0" y="0"/>
          <a:chExt cx="0" cy="0"/>
        </a:xfrm>
      </p:grpSpPr>
      <p:pic>
        <p:nvPicPr>
          <p:cNvPr id="54" name="Google Shape;54;p9"/>
          <p:cNvPicPr preferRelativeResize="0"/>
          <p:nvPr/>
        </p:nvPicPr>
        <p:blipFill rotWithShape="1">
          <a:blip r:embed="rId2">
            <a:alphaModFix amt="7000"/>
          </a:blip>
          <a:srcRect/>
          <a:stretch/>
        </p:blipFill>
        <p:spPr>
          <a:xfrm>
            <a:off x="0" y="0"/>
            <a:ext cx="9144000" cy="5143500"/>
          </a:xfrm>
          <a:prstGeom prst="rect">
            <a:avLst/>
          </a:prstGeom>
          <a:noFill/>
          <a:ln>
            <a:noFill/>
          </a:ln>
        </p:spPr>
      </p:pic>
      <p:sp>
        <p:nvSpPr>
          <p:cNvPr id="55" name="Google Shape;55;p9"/>
          <p:cNvSpPr/>
          <p:nvPr/>
        </p:nvSpPr>
        <p:spPr>
          <a:xfrm>
            <a:off x="0" y="4501900"/>
            <a:ext cx="9144000" cy="641700"/>
          </a:xfrm>
          <a:prstGeom prst="rect">
            <a:avLst/>
          </a:prstGeom>
          <a:solidFill>
            <a:srgbClr val="000000">
              <a:alpha val="5019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9"/>
          <p:cNvSpPr txBox="1">
            <a:spLocks noGrp="1"/>
          </p:cNvSpPr>
          <p:nvPr>
            <p:ph type="title"/>
          </p:nvPr>
        </p:nvSpPr>
        <p:spPr>
          <a:xfrm>
            <a:off x="0" y="4501900"/>
            <a:ext cx="9144000" cy="6417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57" name="Google Shape;57;p9"/>
          <p:cNvSpPr txBox="1"/>
          <p:nvPr/>
        </p:nvSpPr>
        <p:spPr>
          <a:xfrm>
            <a:off x="7344228" y="4501875"/>
            <a:ext cx="1799771" cy="641625"/>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chemeClr val="dk1"/>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FF8023"/>
            </a:gs>
            <a:gs pos="30000">
              <a:srgbClr val="CE0264"/>
            </a:gs>
            <a:gs pos="100000">
              <a:srgbClr val="590098"/>
            </a:gs>
          </a:gsLst>
          <a:lin ang="3600008" scaled="0"/>
        </a:gradFill>
        <a:effectLst/>
      </p:bgPr>
    </p:bg>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mt="7000"/>
          </a:blip>
          <a:srcRect/>
          <a:stretch/>
        </p:blipFill>
        <p:spPr>
          <a:xfrm>
            <a:off x="0" y="0"/>
            <a:ext cx="9144000" cy="5143500"/>
          </a:xfrm>
          <a:prstGeom prst="rect">
            <a:avLst/>
          </a:prstGeom>
          <a:noFill/>
          <a:ln>
            <a:noFill/>
          </a:ln>
        </p:spPr>
      </p:pic>
      <p:sp>
        <p:nvSpPr>
          <p:cNvPr id="60" name="Google Shape;60;p10"/>
          <p:cNvSpPr txBox="1">
            <a:spLocks noGrp="1"/>
          </p:cNvSpPr>
          <p:nvPr>
            <p:ph type="title"/>
          </p:nvPr>
        </p:nvSpPr>
        <p:spPr>
          <a:xfrm>
            <a:off x="671250" y="2141250"/>
            <a:ext cx="7852200" cy="861000"/>
          </a:xfrm>
          <a:prstGeom prst="rect">
            <a:avLst/>
          </a:prstGeom>
          <a:noFill/>
          <a:ln>
            <a:noFill/>
          </a:ln>
        </p:spPr>
        <p:txBody>
          <a:bodyPr spcFirstLastPara="1" wrap="square" lIns="91425" tIns="91425" rIns="91425" bIns="91425" anchor="ctr" anchorCtr="0"/>
          <a:lstStyle>
            <a:lvl1pPr lvl="0" algn="ctr">
              <a:lnSpc>
                <a:spcPct val="100000"/>
              </a:lnSpc>
              <a:spcBef>
                <a:spcPts val="0"/>
              </a:spcBef>
              <a:spcAft>
                <a:spcPts val="0"/>
              </a:spcAft>
              <a:buSzPts val="4000"/>
              <a:buNone/>
              <a:defRPr sz="4000"/>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a:endParaRPr/>
          </a:p>
        </p:txBody>
      </p:sp>
      <p:sp>
        <p:nvSpPr>
          <p:cNvPr id="61" name="Google Shape;61;p10"/>
          <p:cNvSpPr txBox="1"/>
          <p:nvPr/>
        </p:nvSpPr>
        <p:spPr>
          <a:xfrm>
            <a:off x="7344228" y="4501875"/>
            <a:ext cx="1799771" cy="641625"/>
          </a:xfrm>
          <a:prstGeom prst="rect">
            <a:avLst/>
          </a:prstGeom>
          <a:noFill/>
          <a:ln>
            <a:noFill/>
          </a:ln>
        </p:spPr>
        <p:txBody>
          <a:bodyPr spcFirstLastPara="1" wrap="square" lIns="91425" tIns="91425" rIns="91425" bIns="91425" anchor="ctr" anchorCtr="0">
            <a:noAutofit/>
          </a:bodyPr>
          <a:lstStyle/>
          <a:p>
            <a:pPr marL="76200" marR="0" lvl="0" indent="0" algn="ctr" rtl="0">
              <a:lnSpc>
                <a:spcPct val="115000"/>
              </a:lnSpc>
              <a:spcBef>
                <a:spcPts val="0"/>
              </a:spcBef>
              <a:spcAft>
                <a:spcPts val="0"/>
              </a:spcAft>
              <a:buClr>
                <a:schemeClr val="lt1"/>
              </a:buClr>
              <a:buSzPts val="2400"/>
              <a:buFont typeface="Arial"/>
              <a:buNone/>
            </a:pPr>
            <a:r>
              <a:rPr lang="en" sz="1100" b="0" i="1" u="none" strike="noStrike" cap="none">
                <a:solidFill>
                  <a:schemeClr val="dk1"/>
                </a:solidFill>
                <a:latin typeface="Oswald Medium"/>
                <a:ea typeface="Oswald Medium"/>
                <a:cs typeface="Oswald Medium"/>
                <a:sym typeface="Oswald Medium"/>
              </a:rPr>
              <a:t>© 2019 Qbox, Inc.</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8023"/>
            </a:gs>
            <a:gs pos="30000">
              <a:srgbClr val="CE0264"/>
            </a:gs>
            <a:gs pos="100000">
              <a:srgbClr val="590098"/>
            </a:gs>
          </a:gsLst>
          <a:lin ang="3600008" scaled="0"/>
        </a:gra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body" idx="1"/>
          </p:nvPr>
        </p:nvSpPr>
        <p:spPr>
          <a:xfrm>
            <a:off x="311700" y="1057276"/>
            <a:ext cx="8520600" cy="3752400"/>
          </a:xfrm>
          <a:prstGeom prst="rect">
            <a:avLst/>
          </a:prstGeom>
          <a:noFill/>
          <a:ln>
            <a:noFill/>
          </a:ln>
        </p:spPr>
        <p:txBody>
          <a:bodyPr spcFirstLastPara="1" wrap="square" lIns="91425" tIns="91425" rIns="91425" bIns="91425" anchor="t" anchorCtr="0"/>
          <a:lstStyle>
            <a:lvl1pPr marL="457200" marR="0" lvl="0" indent="-381000" algn="l" rtl="0">
              <a:lnSpc>
                <a:spcPct val="115000"/>
              </a:lnSpc>
              <a:spcBef>
                <a:spcPts val="0"/>
              </a:spcBef>
              <a:spcAft>
                <a:spcPts val="0"/>
              </a:spcAft>
              <a:buClr>
                <a:srgbClr val="FFFFFF"/>
              </a:buClr>
              <a:buSzPts val="2400"/>
              <a:buFont typeface="Roboto Light"/>
              <a:buChar char="●"/>
              <a:defRPr sz="2400" b="0" i="0" u="none" strike="noStrike" cap="none">
                <a:solidFill>
                  <a:srgbClr val="FFFFFF"/>
                </a:solidFill>
                <a:latin typeface="Roboto Light"/>
                <a:ea typeface="Roboto Light"/>
                <a:cs typeface="Roboto Light"/>
                <a:sym typeface="Roboto Light"/>
              </a:defRPr>
            </a:lvl1pPr>
            <a:lvl2pPr marL="914400" marR="0" lvl="1" indent="-342900" algn="l" rtl="0">
              <a:lnSpc>
                <a:spcPct val="115000"/>
              </a:lnSpc>
              <a:spcBef>
                <a:spcPts val="160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2pPr>
            <a:lvl3pPr marL="1371600" marR="0" lvl="2" indent="-342900" algn="l" rtl="0">
              <a:lnSpc>
                <a:spcPct val="115000"/>
              </a:lnSpc>
              <a:spcBef>
                <a:spcPts val="160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3pPr>
            <a:lvl4pPr marL="1828800" marR="0" lvl="3" indent="-342900" algn="l" rtl="0">
              <a:lnSpc>
                <a:spcPct val="115000"/>
              </a:lnSpc>
              <a:spcBef>
                <a:spcPts val="160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4pPr>
            <a:lvl5pPr marL="2286000" marR="0" lvl="4" indent="-342900" algn="l" rtl="0">
              <a:lnSpc>
                <a:spcPct val="115000"/>
              </a:lnSpc>
              <a:spcBef>
                <a:spcPts val="160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5pPr>
            <a:lvl6pPr marL="2743200" marR="0" lvl="5" indent="-342900" algn="l" rtl="0">
              <a:lnSpc>
                <a:spcPct val="115000"/>
              </a:lnSpc>
              <a:spcBef>
                <a:spcPts val="160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6pPr>
            <a:lvl7pPr marL="3200400" marR="0" lvl="6" indent="-342900" algn="l" rtl="0">
              <a:lnSpc>
                <a:spcPct val="115000"/>
              </a:lnSpc>
              <a:spcBef>
                <a:spcPts val="160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7pPr>
            <a:lvl8pPr marL="3657600" marR="0" lvl="7" indent="-342900" algn="l" rtl="0">
              <a:lnSpc>
                <a:spcPct val="115000"/>
              </a:lnSpc>
              <a:spcBef>
                <a:spcPts val="1600"/>
              </a:spcBef>
              <a:spcAft>
                <a:spcPts val="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8pPr>
            <a:lvl9pPr marL="4114800" marR="0" lvl="8" indent="-342900" algn="l" rtl="0">
              <a:lnSpc>
                <a:spcPct val="115000"/>
              </a:lnSpc>
              <a:spcBef>
                <a:spcPts val="1600"/>
              </a:spcBef>
              <a:spcAft>
                <a:spcPts val="1600"/>
              </a:spcAft>
              <a:buClr>
                <a:srgbClr val="FFFFFF"/>
              </a:buClr>
              <a:buSzPts val="1800"/>
              <a:buFont typeface="Roboto Light"/>
              <a:buChar char="■"/>
              <a:defRPr sz="1800" b="0" i="0" u="none" strike="noStrike" cap="none">
                <a:solidFill>
                  <a:srgbClr val="FFFFFF"/>
                </a:solidFill>
                <a:latin typeface="Roboto Light"/>
                <a:ea typeface="Roboto Light"/>
                <a:cs typeface="Roboto Light"/>
                <a:sym typeface="Roboto Light"/>
              </a:defRPr>
            </a:lvl9pPr>
          </a:lstStyle>
          <a:p>
            <a:endParaRPr/>
          </a:p>
        </p:txBody>
      </p:sp>
      <p:sp>
        <p:nvSpPr>
          <p:cNvPr id="11" name="Google Shape;11;p1"/>
          <p:cNvSpPr txBox="1">
            <a:spLocks noGrp="1"/>
          </p:cNvSpPr>
          <p:nvPr>
            <p:ph type="title"/>
          </p:nvPr>
        </p:nvSpPr>
        <p:spPr>
          <a:xfrm>
            <a:off x="311700" y="38"/>
            <a:ext cx="8520600" cy="10572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3300"/>
              <a:buFont typeface="Oswald"/>
              <a:buNone/>
              <a:defRPr sz="3300" b="0" i="0" u="none" strike="noStrike" cap="none">
                <a:solidFill>
                  <a:schemeClr val="dk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hyperlink" Target="http://classroom.udacity.com/courses/ud615" TargetMode="External"/><Relationship Id="rId3" Type="http://schemas.openxmlformats.org/officeDocument/2006/relationships/hyperlink" Target="http://katacoda.com/courses/docker" TargetMode="External"/><Relationship Id="rId7" Type="http://schemas.openxmlformats.org/officeDocument/2006/relationships/hyperlink" Target="http://magicsandbox.io/"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hyperlink" Target="http://katacoda.com/courses/kubernetes" TargetMode="External"/><Relationship Id="rId5" Type="http://schemas.openxmlformats.org/officeDocument/2006/relationships/hyperlink" Target="http://kubernetesbyexample.com/" TargetMode="External"/><Relationship Id="rId4" Type="http://schemas.openxmlformats.org/officeDocument/2006/relationships/hyperlink" Target="http://ryanstutorials.net/linuxtutorial/" TargetMode="External"/><Relationship Id="rId9" Type="http://schemas.openxmlformats.org/officeDocument/2006/relationships/hyperlink" Target="http://edx.org/course/introduction-to-kubernetes"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tutorialspoint.com/data_communication_computer_network/"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youtube.com/playlist?list=PLvmPtYZtoXOENHJiAQc6HmV2jmuexKfrJ" TargetMode="External"/><Relationship Id="rId5" Type="http://schemas.openxmlformats.org/officeDocument/2006/relationships/hyperlink" Target="http://docs.google.com/spreadsheets/d/10NltoF_6y3mBwUzQ4bcQLQfCE1BWSgUDcJXy-Qp2JEU/" TargetMode="External"/><Relationship Id="rId4" Type="http://schemas.openxmlformats.org/officeDocument/2006/relationships/hyperlink" Target="http://khanacademy.org/computing/computer-science/internet-intro"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github.com/kelseyhightower/kubernetes-the-hard-way" TargetMode="External"/><Relationship Id="rId3" Type="http://schemas.openxmlformats.org/officeDocument/2006/relationships/hyperlink" Target="http://youtube.com/watch?v=8SvQqZNP6uo" TargetMode="External"/><Relationship Id="rId7" Type="http://schemas.openxmlformats.org/officeDocument/2006/relationships/hyperlink" Target="http://github.com/kelseyhightower/intro-to-kubernetes-workshop"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github.com/kelseyhightower/docker-kubernetes-tls-guide" TargetMode="External"/><Relationship Id="rId5" Type="http://schemas.openxmlformats.org/officeDocument/2006/relationships/hyperlink" Target="http://shop.oreilly.com/product/0636920043874.do" TargetMode="External"/><Relationship Id="rId4" Type="http://schemas.openxmlformats.org/officeDocument/2006/relationships/hyperlink" Target="http://shop.oreilly.com/product/0636920064947.do"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kamalmarhubi.com/blog/2015/11/17/kubernetes-from-the-ground-up-the-scheduler/" TargetMode="External"/><Relationship Id="rId3" Type="http://schemas.openxmlformats.org/officeDocument/2006/relationships/hyperlink" Target="http://github.com/aws-samples/aws-workshop-for-kubernetes" TargetMode="External"/><Relationship Id="rId7" Type="http://schemas.openxmlformats.org/officeDocument/2006/relationships/hyperlink" Target="http://kamalmarhubi.com/blog/2015/09/06/kubernetes-from-the-ground-up-the-api-server/"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kamalmarhubi.com/blog/2015/08/27/what-even-is-a-kubelet/" TargetMode="External"/><Relationship Id="rId5" Type="http://schemas.openxmlformats.org/officeDocument/2006/relationships/hyperlink" Target="http://deis.com/blog/2016/kubernetes-illustrated-guide/" TargetMode="External"/><Relationship Id="rId4" Type="http://schemas.openxmlformats.org/officeDocument/2006/relationships/hyperlink" Target="http://github.com/hardening-kubernetes/from-scratch"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blog.heptio.com/how-heptio-engineers-ace-the-certified-kubernetes-administrator-exam-93d20af32557" TargetMode="External"/><Relationship Id="rId7" Type="http://schemas.openxmlformats.org/officeDocument/2006/relationships/hyperlink" Target="http://jvns.ca/blog/2017/10/10/operating-a-kubernetes-network/"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hyperlink" Target="http://jvns.ca/blog/2016/12/22/container-networking/" TargetMode="External"/><Relationship Id="rId5" Type="http://schemas.openxmlformats.org/officeDocument/2006/relationships/hyperlink" Target="http://thenewstack.io/hackers-guide-kubernetes-networking/" TargetMode="External"/><Relationship Id="rId4" Type="http://schemas.openxmlformats.org/officeDocument/2006/relationships/hyperlink" Target="http://medium.com/@anne_e_currie/kubernetes-aws-networking-for-dummies-like-m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7"/>
          <p:cNvSpPr txBox="1">
            <a:spLocks noGrp="1"/>
          </p:cNvSpPr>
          <p:nvPr>
            <p:ph type="ctrTitle"/>
          </p:nvPr>
        </p:nvSpPr>
        <p:spPr>
          <a:xfrm>
            <a:off x="576404" y="947796"/>
            <a:ext cx="8241900" cy="17301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
              <a:t>How to Create</a:t>
            </a:r>
            <a:br>
              <a:rPr lang="en"/>
            </a:br>
            <a:r>
              <a:rPr lang="en"/>
              <a:t>Kubernetes Experts</a:t>
            </a:r>
            <a:endParaRPr/>
          </a:p>
        </p:txBody>
      </p:sp>
      <p:pic>
        <p:nvPicPr>
          <p:cNvPr id="107" name="Google Shape;107;p1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947457" y="3174875"/>
            <a:ext cx="3401478" cy="50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6"/>
          <p:cNvSpPr txBox="1">
            <a:spLocks noGrp="1"/>
          </p:cNvSpPr>
          <p:nvPr>
            <p:ph type="body" idx="4294967295"/>
          </p:nvPr>
        </p:nvSpPr>
        <p:spPr>
          <a:xfrm>
            <a:off x="2430900" y="520200"/>
            <a:ext cx="4282200" cy="410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latin typeface="Roboto"/>
                <a:ea typeface="Roboto"/>
                <a:cs typeface="Roboto"/>
                <a:sym typeface="Roboto"/>
              </a:rPr>
              <a:t>Ok, so creating experts is great. But isn’t this an unreasonably difficult task?</a:t>
            </a:r>
            <a:endParaRPr b="1">
              <a:solidFill>
                <a:srgbClr val="666666"/>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a:spLocks noGrp="1"/>
          </p:cNvSpPr>
          <p:nvPr>
            <p:ph type="title"/>
          </p:nvPr>
        </p:nvSpPr>
        <p:spPr>
          <a:xfrm>
            <a:off x="0" y="4357200"/>
            <a:ext cx="9144000" cy="786300"/>
          </a:xfrm>
          <a:prstGeom prst="rect">
            <a:avLst/>
          </a:prstGeom>
          <a:gradFill>
            <a:gsLst>
              <a:gs pos="0">
                <a:srgbClr val="FD7B26"/>
              </a:gs>
              <a:gs pos="100000">
                <a:srgbClr val="CE0363"/>
              </a:gs>
            </a:gsLst>
            <a:lin ang="270000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a:t>Anyone Can Create an Expert</a:t>
            </a:r>
            <a:endParaRPr/>
          </a:p>
        </p:txBody>
      </p:sp>
      <p:sp>
        <p:nvSpPr>
          <p:cNvPr id="191" name="Google Shape;191;p27"/>
          <p:cNvSpPr txBox="1">
            <a:spLocks noGrp="1"/>
          </p:cNvSpPr>
          <p:nvPr>
            <p:ph type="body" idx="2"/>
          </p:nvPr>
        </p:nvSpPr>
        <p:spPr>
          <a:xfrm>
            <a:off x="4712670" y="256150"/>
            <a:ext cx="4166400" cy="384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200"/>
              <a:buNone/>
            </a:pPr>
            <a:endParaRPr/>
          </a:p>
        </p:txBody>
      </p:sp>
      <p:pic>
        <p:nvPicPr>
          <p:cNvPr id="192" name="Google Shape;192;p2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86200" y="173238"/>
            <a:ext cx="8771608" cy="4013924"/>
          </a:xfrm>
          <a:prstGeom prst="rect">
            <a:avLst/>
          </a:prstGeom>
          <a:noFill/>
          <a:ln w="76200" cap="flat" cmpd="sng">
            <a:solidFill>
              <a:srgbClr val="9E9E9E"/>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8"/>
          <p:cNvSpPr txBox="1">
            <a:spLocks noGrp="1"/>
          </p:cNvSpPr>
          <p:nvPr>
            <p:ph type="title" idx="4294967295"/>
          </p:nvPr>
        </p:nvSpPr>
        <p:spPr>
          <a:xfrm>
            <a:off x="5311475" y="500925"/>
            <a:ext cx="3495900" cy="111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Agenda</a:t>
            </a:r>
            <a:endParaRPr/>
          </a:p>
        </p:txBody>
      </p:sp>
      <p:sp>
        <p:nvSpPr>
          <p:cNvPr id="199" name="Google Shape;199;p28"/>
          <p:cNvSpPr txBox="1">
            <a:spLocks noGrp="1"/>
          </p:cNvSpPr>
          <p:nvPr>
            <p:ph type="body" idx="1"/>
          </p:nvPr>
        </p:nvSpPr>
        <p:spPr>
          <a:xfrm>
            <a:off x="343275" y="520200"/>
            <a:ext cx="4282200" cy="4103100"/>
          </a:xfrm>
          <a:prstGeom prst="rect">
            <a:avLst/>
          </a:prstGeom>
          <a:noFill/>
          <a:ln>
            <a:noFill/>
          </a:ln>
        </p:spPr>
        <p:txBody>
          <a:bodyPr spcFirstLastPara="1" wrap="square" lIns="91425" tIns="91425" rIns="91425" bIns="91425" anchor="t" anchorCtr="0">
            <a:noAutofit/>
          </a:bodyPr>
          <a:lstStyle/>
          <a:p>
            <a:pPr marL="0" lvl="0" indent="0" algn="l" rtl="0">
              <a:spcBef>
                <a:spcPts val="1000"/>
              </a:spcBef>
              <a:spcAft>
                <a:spcPts val="0"/>
              </a:spcAft>
              <a:buNone/>
            </a:pPr>
            <a:r>
              <a:rPr lang="en" sz="2400" b="1">
                <a:solidFill>
                  <a:schemeClr val="hlink"/>
                </a:solidFill>
                <a:latin typeface="Roboto"/>
                <a:ea typeface="Roboto"/>
                <a:cs typeface="Roboto"/>
                <a:sym typeface="Roboto"/>
              </a:rPr>
              <a:t>How to Create K8s Experts:</a:t>
            </a:r>
            <a:endParaRPr sz="2400" b="1">
              <a:solidFill>
                <a:schemeClr val="hlink"/>
              </a:solidFill>
              <a:latin typeface="Roboto"/>
              <a:ea typeface="Roboto"/>
              <a:cs typeface="Roboto"/>
              <a:sym typeface="Roboto"/>
            </a:endParaRPr>
          </a:p>
          <a:p>
            <a:pPr marL="457200" lvl="0" indent="-368300" algn="l" rtl="0">
              <a:spcBef>
                <a:spcPts val="2000"/>
              </a:spcBef>
              <a:spcAft>
                <a:spcPts val="0"/>
              </a:spcAft>
              <a:buClr>
                <a:schemeClr val="hlink"/>
              </a:buClr>
              <a:buSzPts val="2200"/>
              <a:buChar char="•"/>
            </a:pPr>
            <a:r>
              <a:rPr lang="en" i="1" strike="sngStrike">
                <a:solidFill>
                  <a:schemeClr val="hlink"/>
                </a:solidFill>
              </a:rPr>
              <a:t>Why build experts?</a:t>
            </a:r>
            <a:endParaRPr strike="sngStrike">
              <a:solidFill>
                <a:schemeClr val="hlink"/>
              </a:solidFill>
            </a:endParaRPr>
          </a:p>
          <a:p>
            <a:pPr marL="457200" lvl="0" indent="-368300" algn="l" rtl="0">
              <a:spcBef>
                <a:spcPts val="2000"/>
              </a:spcBef>
              <a:spcAft>
                <a:spcPts val="0"/>
              </a:spcAft>
              <a:buClr>
                <a:schemeClr val="hlink"/>
              </a:buClr>
              <a:buSzPts val="2200"/>
              <a:buChar char="•"/>
            </a:pPr>
            <a:r>
              <a:rPr lang="en" b="1" i="1">
                <a:solidFill>
                  <a:schemeClr val="hlink"/>
                </a:solidFill>
                <a:latin typeface="Roboto"/>
                <a:ea typeface="Roboto"/>
                <a:cs typeface="Roboto"/>
                <a:sym typeface="Roboto"/>
              </a:rPr>
              <a:t>How</a:t>
            </a:r>
            <a:r>
              <a:rPr lang="en" i="1">
                <a:solidFill>
                  <a:schemeClr val="hlink"/>
                </a:solidFill>
              </a:rPr>
              <a:t> do you build experts?</a:t>
            </a:r>
            <a:endParaRPr i="1">
              <a:solidFill>
                <a:schemeClr val="hlink"/>
              </a:solidFill>
            </a:endParaRPr>
          </a:p>
          <a:p>
            <a:pPr marL="457200" lvl="0" indent="-368300" algn="l" rtl="0">
              <a:spcBef>
                <a:spcPts val="2000"/>
              </a:spcBef>
              <a:spcAft>
                <a:spcPts val="2000"/>
              </a:spcAft>
              <a:buClr>
                <a:schemeClr val="hlink"/>
              </a:buClr>
              <a:buSzPts val="2200"/>
              <a:buChar char="•"/>
            </a:pPr>
            <a:r>
              <a:rPr lang="en">
                <a:solidFill>
                  <a:schemeClr val="hlink"/>
                </a:solidFill>
              </a:rPr>
              <a:t>Conclusion/Resources</a:t>
            </a:r>
            <a:endParaRPr sz="2400" b="1">
              <a:latin typeface="Roboto"/>
              <a:ea typeface="Roboto"/>
              <a:cs typeface="Roboto"/>
              <a:sym typeface="Roboto"/>
            </a:endParaRPr>
          </a:p>
        </p:txBody>
      </p:sp>
      <p:pic>
        <p:nvPicPr>
          <p:cNvPr id="200" name="Google Shape;200;p28"/>
          <p:cNvPicPr preferRelativeResize="0"/>
          <p:nvPr/>
        </p:nvPicPr>
        <p:blipFill rotWithShape="1">
          <a:blip r:embed="rId3">
            <a:alphaModFix/>
          </a:blip>
          <a:srcRect/>
          <a:stretch/>
        </p:blipFill>
        <p:spPr>
          <a:xfrm>
            <a:off x="5785524" y="1578610"/>
            <a:ext cx="2547799" cy="2548601"/>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38425" y="285225"/>
            <a:ext cx="8667151" cy="3848501"/>
          </a:xfrm>
          <a:prstGeom prst="rect">
            <a:avLst/>
          </a:prstGeom>
          <a:noFill/>
          <a:ln w="76200" cap="flat" cmpd="sng">
            <a:solidFill>
              <a:schemeClr val="dk2"/>
            </a:solidFill>
            <a:prstDash val="solid"/>
            <a:round/>
            <a:headEnd type="none" w="sm" len="sm"/>
            <a:tailEnd type="none" w="sm" len="sm"/>
          </a:ln>
        </p:spPr>
      </p:pic>
      <p:sp>
        <p:nvSpPr>
          <p:cNvPr id="207" name="Google Shape;207;p29"/>
          <p:cNvSpPr txBox="1">
            <a:spLocks noGrp="1"/>
          </p:cNvSpPr>
          <p:nvPr>
            <p:ph type="title"/>
          </p:nvPr>
        </p:nvSpPr>
        <p:spPr>
          <a:xfrm>
            <a:off x="0" y="4357200"/>
            <a:ext cx="9144000"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Big Picture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Hosted Elasticsearch Support</a:t>
            </a:r>
            <a:endParaRPr/>
          </a:p>
          <a:p>
            <a:pPr marL="457200" lvl="0" indent="-368300" algn="l" rtl="0">
              <a:spcBef>
                <a:spcPts val="0"/>
              </a:spcBef>
              <a:spcAft>
                <a:spcPts val="0"/>
              </a:spcAft>
              <a:buSzPts val="2200"/>
              <a:buChar char="•"/>
            </a:pPr>
            <a:r>
              <a:rPr lang="en"/>
              <a:t>Hosted Elasticsearch Development</a:t>
            </a:r>
            <a:endParaRPr/>
          </a:p>
          <a:p>
            <a:pPr marL="457200" lvl="0" indent="-368300" algn="l" rtl="0">
              <a:spcBef>
                <a:spcPts val="0"/>
              </a:spcBef>
              <a:spcAft>
                <a:spcPts val="0"/>
              </a:spcAft>
              <a:buSzPts val="2200"/>
              <a:buChar char="•"/>
            </a:pPr>
            <a:r>
              <a:rPr lang="en"/>
              <a:t>Kubernetes Training</a:t>
            </a:r>
            <a:endParaRPr/>
          </a:p>
          <a:p>
            <a:pPr marL="457200" lvl="0" indent="-368300" algn="l" rtl="0">
              <a:spcBef>
                <a:spcPts val="0"/>
              </a:spcBef>
              <a:spcAft>
                <a:spcPts val="0"/>
              </a:spcAft>
              <a:buSzPts val="2200"/>
              <a:buChar char="•"/>
            </a:pPr>
            <a:r>
              <a:rPr lang="en"/>
              <a:t>Supergiant Toolkit Development</a:t>
            </a:r>
            <a:endParaRPr/>
          </a:p>
          <a:p>
            <a:pPr marL="457200" lvl="0" indent="-368300" algn="l" rtl="0">
              <a:spcBef>
                <a:spcPts val="0"/>
              </a:spcBef>
              <a:spcAft>
                <a:spcPts val="0"/>
              </a:spcAft>
              <a:buSzPts val="2200"/>
              <a:buChar char="•"/>
            </a:pPr>
            <a:r>
              <a:rPr lang="en"/>
              <a:t>Marketing/Sales</a:t>
            </a:r>
            <a:endParaRPr/>
          </a:p>
        </p:txBody>
      </p:sp>
      <p:sp>
        <p:nvSpPr>
          <p:cNvPr id="214" name="Google Shape;214;p30"/>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Various Teams</a:t>
            </a:r>
            <a:endParaRPr/>
          </a:p>
        </p:txBody>
      </p:sp>
      <p:pic>
        <p:nvPicPr>
          <p:cNvPr id="215" name="Google Shape;215;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98737" y="1528350"/>
            <a:ext cx="3321374" cy="2755275"/>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1"/>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Each role fills a function of a team</a:t>
            </a:r>
            <a:endParaRPr/>
          </a:p>
          <a:p>
            <a:pPr marL="457200" lvl="0" indent="-368300" algn="l" rtl="0">
              <a:spcBef>
                <a:spcPts val="0"/>
              </a:spcBef>
              <a:spcAft>
                <a:spcPts val="0"/>
              </a:spcAft>
              <a:buSzPts val="2200"/>
              <a:buChar char="•"/>
            </a:pPr>
            <a:r>
              <a:rPr lang="en"/>
              <a:t>Roles don’t require clear boundaries</a:t>
            </a:r>
            <a:endParaRPr/>
          </a:p>
          <a:p>
            <a:pPr marL="914400" lvl="1" indent="-355600" algn="l" rtl="0">
              <a:spcBef>
                <a:spcPts val="0"/>
              </a:spcBef>
              <a:spcAft>
                <a:spcPts val="0"/>
              </a:spcAft>
              <a:buSzPts val="2000"/>
              <a:buChar char="○"/>
            </a:pPr>
            <a:r>
              <a:rPr lang="en"/>
              <a:t>Allows employees to pursue interests, often leading to powerful results</a:t>
            </a:r>
            <a:endParaRPr/>
          </a:p>
        </p:txBody>
      </p:sp>
      <p:sp>
        <p:nvSpPr>
          <p:cNvPr id="222" name="Google Shape;222;p31"/>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Jobs &amp; Roles</a:t>
            </a:r>
            <a:endParaRPr/>
          </a:p>
        </p:txBody>
      </p:sp>
      <p:pic>
        <p:nvPicPr>
          <p:cNvPr id="223" name="Google Shape;223;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465425" y="1468200"/>
            <a:ext cx="3187975" cy="2806349"/>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2"/>
          <p:cNvSpPr txBox="1">
            <a:spLocks noGrp="1"/>
          </p:cNvSpPr>
          <p:nvPr>
            <p:ph type="title"/>
          </p:nvPr>
        </p:nvSpPr>
        <p:spPr>
          <a:xfrm>
            <a:off x="333600"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Going From A to B</a:t>
            </a:r>
            <a:endParaRPr/>
          </a:p>
        </p:txBody>
      </p:sp>
      <p:sp>
        <p:nvSpPr>
          <p:cNvPr id="230" name="Google Shape;230;p32"/>
          <p:cNvSpPr txBox="1">
            <a:spLocks noGrp="1"/>
          </p:cNvSpPr>
          <p:nvPr>
            <p:ph type="body" idx="1"/>
          </p:nvPr>
        </p:nvSpPr>
        <p:spPr>
          <a:xfrm>
            <a:off x="4528725" y="500925"/>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New hire starts at the entry role, “Point A”</a:t>
            </a:r>
            <a:endParaRPr/>
          </a:p>
          <a:p>
            <a:pPr marL="457200" lvl="0" indent="-368300" algn="l" rtl="0">
              <a:spcBef>
                <a:spcPts val="1000"/>
              </a:spcBef>
              <a:spcAft>
                <a:spcPts val="0"/>
              </a:spcAft>
              <a:buSzPts val="2200"/>
              <a:buChar char="•"/>
            </a:pPr>
            <a:r>
              <a:rPr lang="en"/>
              <a:t>Guide towards new roles and titles, to “Point B”</a:t>
            </a:r>
            <a:endParaRPr/>
          </a:p>
          <a:p>
            <a:pPr marL="457200" lvl="0" indent="-368300" algn="l" rtl="0">
              <a:spcBef>
                <a:spcPts val="1000"/>
              </a:spcBef>
              <a:spcAft>
                <a:spcPts val="1000"/>
              </a:spcAft>
              <a:buSzPts val="2200"/>
              <a:buChar char="•"/>
            </a:pPr>
            <a:r>
              <a:rPr lang="en"/>
              <a:t>Change roles until successful</a:t>
            </a:r>
            <a:endParaRPr/>
          </a:p>
        </p:txBody>
      </p:sp>
      <p:pic>
        <p:nvPicPr>
          <p:cNvPr id="231" name="Google Shape;231;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2325" y="1459150"/>
            <a:ext cx="2998450" cy="2818451"/>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3"/>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This is “Point B”</a:t>
            </a:r>
            <a:endParaRPr/>
          </a:p>
          <a:p>
            <a:pPr marL="457200" lvl="0" indent="-368300" algn="l" rtl="0">
              <a:spcBef>
                <a:spcPts val="1000"/>
              </a:spcBef>
              <a:spcAft>
                <a:spcPts val="0"/>
              </a:spcAft>
              <a:buSzPts val="2200"/>
              <a:buChar char="●"/>
            </a:pPr>
            <a:r>
              <a:rPr lang="en"/>
              <a:t>“We need K8s expertise here”</a:t>
            </a:r>
            <a:endParaRPr/>
          </a:p>
          <a:p>
            <a:pPr marL="457200" lvl="0" indent="-368300" algn="l" rtl="0">
              <a:spcBef>
                <a:spcPts val="0"/>
              </a:spcBef>
              <a:spcAft>
                <a:spcPts val="0"/>
              </a:spcAft>
              <a:buSzPts val="2200"/>
              <a:buChar char="●"/>
            </a:pPr>
            <a:r>
              <a:rPr lang="en"/>
              <a:t>Understand your company’s goal and vision</a:t>
            </a:r>
            <a:endParaRPr/>
          </a:p>
          <a:p>
            <a:pPr marL="914400" lvl="1" indent="-355600" algn="l" rtl="0">
              <a:spcBef>
                <a:spcPts val="0"/>
              </a:spcBef>
              <a:spcAft>
                <a:spcPts val="0"/>
              </a:spcAft>
              <a:buSzPts val="2000"/>
              <a:buChar char="○"/>
            </a:pPr>
            <a:r>
              <a:rPr lang="en"/>
              <a:t>Talk to people (managers, architects, etc.)</a:t>
            </a:r>
            <a:endParaRPr/>
          </a:p>
        </p:txBody>
      </p:sp>
      <p:sp>
        <p:nvSpPr>
          <p:cNvPr id="238" name="Google Shape;238;p33"/>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1: Define the Destination</a:t>
            </a:r>
            <a:endParaRPr/>
          </a:p>
        </p:txBody>
      </p:sp>
      <p:pic>
        <p:nvPicPr>
          <p:cNvPr id="239" name="Google Shape;239;p33"/>
          <p:cNvPicPr preferRelativeResize="0"/>
          <p:nvPr/>
        </p:nvPicPr>
        <p:blipFill rotWithShape="1">
          <a:blip r:embed="rId3">
            <a:alphaModFix/>
          </a:blip>
          <a:srcRect/>
          <a:stretch/>
        </p:blipFill>
        <p:spPr>
          <a:xfrm rot="899999">
            <a:off x="5747149" y="1704997"/>
            <a:ext cx="2624550" cy="2916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4"/>
          <p:cNvSpPr txBox="1">
            <a:spLocks noGrp="1"/>
          </p:cNvSpPr>
          <p:nvPr>
            <p:ph type="body" idx="1"/>
          </p:nvPr>
        </p:nvSpPr>
        <p:spPr>
          <a:xfrm>
            <a:off x="4528725" y="500925"/>
            <a:ext cx="4282200" cy="4103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Could also be a cert.</a:t>
            </a:r>
            <a:endParaRPr/>
          </a:p>
          <a:p>
            <a:pPr marL="457200" lvl="0" indent="-368300" algn="l" rtl="0">
              <a:spcBef>
                <a:spcPts val="1000"/>
              </a:spcBef>
              <a:spcAft>
                <a:spcPts val="0"/>
              </a:spcAft>
              <a:buSzPts val="2200"/>
              <a:buChar char="●"/>
            </a:pPr>
            <a:r>
              <a:rPr lang="en"/>
              <a:t>Or team membership</a:t>
            </a:r>
            <a:endParaRPr/>
          </a:p>
          <a:p>
            <a:pPr marL="457200" lvl="0" indent="-368300" algn="l" rtl="0">
              <a:spcBef>
                <a:spcPts val="0"/>
              </a:spcBef>
              <a:spcAft>
                <a:spcPts val="0"/>
              </a:spcAft>
              <a:buSzPts val="2200"/>
              <a:buChar char="●"/>
            </a:pPr>
            <a:r>
              <a:rPr lang="en"/>
              <a:t>Anything that fills your need</a:t>
            </a:r>
            <a:endParaRPr/>
          </a:p>
          <a:p>
            <a:pPr marL="0" lvl="0" indent="0" algn="l" rtl="0">
              <a:spcBef>
                <a:spcPts val="1000"/>
              </a:spcBef>
              <a:spcAft>
                <a:spcPts val="0"/>
              </a:spcAft>
              <a:buNone/>
            </a:pPr>
            <a:r>
              <a:rPr lang="en"/>
              <a:t>Your “destination” is just a flag to plant to say “we need help here.”</a:t>
            </a:r>
            <a:endParaRPr/>
          </a:p>
        </p:txBody>
      </p:sp>
      <p:pic>
        <p:nvPicPr>
          <p:cNvPr id="246" name="Google Shape;246;p34"/>
          <p:cNvPicPr preferRelativeResize="0"/>
          <p:nvPr/>
        </p:nvPicPr>
        <p:blipFill rotWithShape="1">
          <a:blip r:embed="rId3">
            <a:alphaModFix/>
          </a:blip>
          <a:srcRect/>
          <a:stretch/>
        </p:blipFill>
        <p:spPr>
          <a:xfrm rot="-900001">
            <a:off x="769274" y="1683098"/>
            <a:ext cx="2624550" cy="2916175"/>
          </a:xfrm>
          <a:prstGeom prst="rect">
            <a:avLst/>
          </a:prstGeom>
          <a:noFill/>
          <a:ln>
            <a:noFill/>
          </a:ln>
        </p:spPr>
      </p:pic>
      <p:sp>
        <p:nvSpPr>
          <p:cNvPr id="247" name="Google Shape;247;p34"/>
          <p:cNvSpPr txBox="1">
            <a:spLocks noGrp="1"/>
          </p:cNvSpPr>
          <p:nvPr>
            <p:ph type="title"/>
          </p:nvPr>
        </p:nvSpPr>
        <p:spPr>
          <a:xfrm>
            <a:off x="333600"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Other Options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Make that destination a worthy achievement!</a:t>
            </a:r>
            <a:endParaRPr/>
          </a:p>
          <a:p>
            <a:pPr marL="457200" lvl="0" indent="-368300" algn="l" rtl="0">
              <a:spcBef>
                <a:spcPts val="1000"/>
              </a:spcBef>
              <a:spcAft>
                <a:spcPts val="0"/>
              </a:spcAft>
              <a:buSzPts val="2200"/>
              <a:buChar char="●"/>
            </a:pPr>
            <a:r>
              <a:rPr lang="en"/>
              <a:t>More prestigious?</a:t>
            </a:r>
            <a:endParaRPr/>
          </a:p>
          <a:p>
            <a:pPr marL="457200" lvl="0" indent="-368300" algn="l" rtl="0">
              <a:spcBef>
                <a:spcPts val="0"/>
              </a:spcBef>
              <a:spcAft>
                <a:spcPts val="0"/>
              </a:spcAft>
              <a:buSzPts val="2200"/>
              <a:buChar char="●"/>
            </a:pPr>
            <a:r>
              <a:rPr lang="en"/>
              <a:t>Good salary?</a:t>
            </a:r>
            <a:endParaRPr/>
          </a:p>
          <a:p>
            <a:pPr marL="457200" lvl="0" indent="-368300" algn="l" rtl="0">
              <a:spcBef>
                <a:spcPts val="0"/>
              </a:spcBef>
              <a:spcAft>
                <a:spcPts val="0"/>
              </a:spcAft>
              <a:buSzPts val="2200"/>
              <a:buChar char="●"/>
            </a:pPr>
            <a:r>
              <a:rPr lang="en"/>
              <a:t>It’s the ultimate class!</a:t>
            </a:r>
            <a:endParaRPr/>
          </a:p>
          <a:p>
            <a:pPr marL="0" lvl="0" indent="0" algn="l" rtl="0">
              <a:spcBef>
                <a:spcPts val="1000"/>
              </a:spcBef>
              <a:spcAft>
                <a:spcPts val="0"/>
              </a:spcAft>
              <a:buNone/>
            </a:pPr>
            <a:r>
              <a:rPr lang="en"/>
              <a:t>Needs may change, so may trainee--ROI is most important</a:t>
            </a:r>
            <a:endParaRPr/>
          </a:p>
        </p:txBody>
      </p:sp>
      <p:sp>
        <p:nvSpPr>
          <p:cNvPr id="254" name="Google Shape;254;p35"/>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Now?</a:t>
            </a:r>
            <a:endParaRPr/>
          </a:p>
        </p:txBody>
      </p:sp>
      <p:pic>
        <p:nvPicPr>
          <p:cNvPr id="255" name="Google Shape;255;p35"/>
          <p:cNvPicPr preferRelativeResize="0"/>
          <p:nvPr/>
        </p:nvPicPr>
        <p:blipFill rotWithShape="1">
          <a:blip r:embed="rId3">
            <a:alphaModFix/>
          </a:blip>
          <a:srcRect/>
          <a:stretch/>
        </p:blipFill>
        <p:spPr>
          <a:xfrm rot="899999">
            <a:off x="5747149" y="1704997"/>
            <a:ext cx="2624550" cy="2916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3874151" y="343726"/>
            <a:ext cx="1838224" cy="1838224"/>
          </a:xfrm>
          <a:prstGeom prst="rect">
            <a:avLst/>
          </a:prstGeom>
          <a:noFill/>
          <a:ln w="76200" cap="flat" cmpd="sng">
            <a:solidFill>
              <a:srgbClr val="000000"/>
            </a:solidFill>
            <a:prstDash val="solid"/>
            <a:round/>
            <a:headEnd type="none" w="sm" len="sm"/>
            <a:tailEnd type="none" w="sm" len="sm"/>
          </a:ln>
        </p:spPr>
      </p:pic>
      <p:sp>
        <p:nvSpPr>
          <p:cNvPr id="114" name="Google Shape;114;p18"/>
          <p:cNvSpPr txBox="1">
            <a:spLocks noGrp="1"/>
          </p:cNvSpPr>
          <p:nvPr>
            <p:ph type="title"/>
          </p:nvPr>
        </p:nvSpPr>
        <p:spPr>
          <a:xfrm>
            <a:off x="236650" y="253425"/>
            <a:ext cx="2888700" cy="1150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a:t>Who Are We?</a:t>
            </a:r>
            <a:endParaRPr/>
          </a:p>
        </p:txBody>
      </p:sp>
      <p:sp>
        <p:nvSpPr>
          <p:cNvPr id="115" name="Google Shape;115;p18"/>
          <p:cNvSpPr txBox="1"/>
          <p:nvPr/>
        </p:nvSpPr>
        <p:spPr>
          <a:xfrm>
            <a:off x="6019875" y="401050"/>
            <a:ext cx="2247900" cy="1554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rgbClr val="37474F"/>
                </a:solidFill>
                <a:latin typeface="Roboto Light"/>
                <a:ea typeface="Roboto Light"/>
                <a:cs typeface="Roboto Light"/>
                <a:sym typeface="Roboto Light"/>
              </a:rPr>
              <a:t>Clarke</a:t>
            </a:r>
            <a:br>
              <a:rPr lang="en" sz="2400" b="0" i="0" u="none" strike="noStrike" cap="none">
                <a:solidFill>
                  <a:srgbClr val="37474F"/>
                </a:solidFill>
                <a:latin typeface="Roboto Light"/>
                <a:ea typeface="Roboto Light"/>
                <a:cs typeface="Roboto Light"/>
                <a:sym typeface="Roboto Light"/>
              </a:rPr>
            </a:br>
            <a:r>
              <a:rPr lang="en" sz="1700" b="1" i="0" u="none" strike="noStrike" cap="none">
                <a:solidFill>
                  <a:srgbClr val="37474F"/>
                </a:solidFill>
                <a:latin typeface="Roboto"/>
                <a:ea typeface="Roboto"/>
                <a:cs typeface="Roboto"/>
                <a:sym typeface="Roboto"/>
              </a:rPr>
              <a:t>Kubernetes Educator</a:t>
            </a:r>
            <a:endParaRPr sz="1700" b="1" i="0" u="none" strike="noStrike" cap="none">
              <a:solidFill>
                <a:srgbClr val="37474F"/>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rgbClr val="37474F"/>
                </a:solidFill>
                <a:latin typeface="Roboto Light"/>
                <a:ea typeface="Roboto Light"/>
                <a:cs typeface="Roboto Light"/>
                <a:sym typeface="Roboto Light"/>
              </a:rPr>
              <a:t>“Do we have to have a quote?”</a:t>
            </a:r>
            <a:endParaRPr sz="1600" b="0" i="0" u="none" strike="noStrike" cap="none">
              <a:solidFill>
                <a:srgbClr val="37474F"/>
              </a:solidFill>
              <a:latin typeface="Roboto Light"/>
              <a:ea typeface="Roboto Light"/>
              <a:cs typeface="Roboto Light"/>
              <a:sym typeface="Roboto Light"/>
            </a:endParaRPr>
          </a:p>
        </p:txBody>
      </p:sp>
      <p:sp>
        <p:nvSpPr>
          <p:cNvPr id="116" name="Google Shape;116;p18"/>
          <p:cNvSpPr txBox="1"/>
          <p:nvPr/>
        </p:nvSpPr>
        <p:spPr>
          <a:xfrm>
            <a:off x="6019883" y="2805368"/>
            <a:ext cx="2247900" cy="138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lt1"/>
                </a:solidFill>
                <a:latin typeface="Roboto Light"/>
                <a:ea typeface="Roboto Light"/>
                <a:cs typeface="Roboto Light"/>
                <a:sym typeface="Roboto Light"/>
              </a:rPr>
              <a:t>Aaron</a:t>
            </a:r>
            <a:br>
              <a:rPr lang="en" sz="2400" b="0" i="0" u="none" strike="noStrike" cap="none">
                <a:solidFill>
                  <a:schemeClr val="lt1"/>
                </a:solidFill>
                <a:latin typeface="Roboto Light"/>
                <a:ea typeface="Roboto Light"/>
                <a:cs typeface="Roboto Light"/>
                <a:sym typeface="Roboto Light"/>
              </a:rPr>
            </a:br>
            <a:r>
              <a:rPr lang="en" sz="1700" b="1" i="0" u="none" strike="noStrike" cap="none">
                <a:solidFill>
                  <a:schemeClr val="lt1"/>
                </a:solidFill>
                <a:latin typeface="Roboto"/>
                <a:ea typeface="Roboto"/>
                <a:cs typeface="Roboto"/>
                <a:sym typeface="Roboto"/>
              </a:rPr>
              <a:t>Software Engineer</a:t>
            </a:r>
            <a:endParaRPr sz="1700" b="1" i="0" u="none" strike="noStrike" cap="none">
              <a:solidFill>
                <a:schemeClr val="lt1"/>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chemeClr val="lt1"/>
                </a:solidFill>
                <a:latin typeface="Roboto Light"/>
                <a:ea typeface="Roboto Light"/>
                <a:cs typeface="Roboto Light"/>
                <a:sym typeface="Roboto Light"/>
              </a:rPr>
              <a:t>“Breaking things is a great way to learn about them.”</a:t>
            </a:r>
            <a:endParaRPr sz="1400" b="0" i="0" u="none" strike="noStrike" cap="none">
              <a:solidFill>
                <a:srgbClr val="000000"/>
              </a:solidFill>
              <a:latin typeface="Arial"/>
              <a:ea typeface="Arial"/>
              <a:cs typeface="Arial"/>
              <a:sym typeface="Arial"/>
            </a:endParaRPr>
          </a:p>
        </p:txBody>
      </p:sp>
      <p:pic>
        <p:nvPicPr>
          <p:cNvPr id="117" name="Google Shape;117;p18"/>
          <p:cNvPicPr preferRelativeResize="0"/>
          <p:nvPr/>
        </p:nvPicPr>
        <p:blipFill rotWithShape="1">
          <a:blip r:embed="rId4">
            <a:alphaModFix/>
          </a:blip>
          <a:srcRect/>
          <a:stretch/>
        </p:blipFill>
        <p:spPr>
          <a:xfrm>
            <a:off x="584927" y="1712857"/>
            <a:ext cx="2192150" cy="2233924"/>
          </a:xfrm>
          <a:prstGeom prst="rect">
            <a:avLst/>
          </a:prstGeom>
          <a:noFill/>
          <a:ln>
            <a:noFill/>
          </a:ln>
          <a:effectLst>
            <a:outerShdw blurRad="714375" dist="9525" algn="bl" rotWithShape="0">
              <a:srgbClr val="000000"/>
            </a:outerShdw>
          </a:effectLst>
        </p:spPr>
      </p:pic>
      <p:pic>
        <p:nvPicPr>
          <p:cNvPr id="118" name="Google Shape;118;p18"/>
          <p:cNvPicPr preferRelativeResize="0"/>
          <p:nvPr/>
        </p:nvPicPr>
        <p:blipFill rotWithShape="1">
          <a:blip r:embed="rId5">
            <a:alphaModFix/>
          </a:blip>
          <a:srcRect/>
          <a:stretch/>
        </p:blipFill>
        <p:spPr>
          <a:xfrm>
            <a:off x="3874150" y="2732937"/>
            <a:ext cx="1838227" cy="1838226"/>
          </a:xfrm>
          <a:prstGeom prst="rect">
            <a:avLst/>
          </a:prstGeom>
          <a:noFill/>
          <a:ln w="76200" cap="flat" cmpd="sng">
            <a:solidFill>
              <a:srgbClr val="000000"/>
            </a:solidFill>
            <a:prstDash val="solid"/>
            <a:round/>
            <a:headEnd type="none" w="sm" len="sm"/>
            <a:tailEnd type="none" w="sm" len="sm"/>
          </a:ln>
        </p:spPr>
      </p:pic>
      <p:pic>
        <p:nvPicPr>
          <p:cNvPr id="119" name="Google Shape;119;p18"/>
          <p:cNvPicPr preferRelativeResize="0"/>
          <p:nvPr/>
        </p:nvPicPr>
        <p:blipFill rotWithShape="1">
          <a:blip r:embed="rId6">
            <a:alphaModFix/>
          </a:blip>
          <a:srcRect/>
          <a:stretch/>
        </p:blipFill>
        <p:spPr>
          <a:xfrm>
            <a:off x="5267835" y="1763575"/>
            <a:ext cx="752028" cy="752025"/>
          </a:xfrm>
          <a:prstGeom prst="rect">
            <a:avLst/>
          </a:prstGeom>
          <a:noFill/>
          <a:ln>
            <a:noFill/>
          </a:ln>
          <a:effectLst>
            <a:outerShdw blurRad="42863" dist="19050" dir="3600000" algn="bl" rotWithShape="0">
              <a:srgbClr val="000000">
                <a:alpha val="49803"/>
              </a:srgbClr>
            </a:outerShdw>
          </a:effectLst>
        </p:spPr>
      </p:pic>
      <p:pic>
        <p:nvPicPr>
          <p:cNvPr id="120" name="Google Shape;120;p18"/>
          <p:cNvPicPr preferRelativeResize="0"/>
          <p:nvPr/>
        </p:nvPicPr>
        <p:blipFill rotWithShape="1">
          <a:blip r:embed="rId7">
            <a:alphaModFix/>
          </a:blip>
          <a:srcRect/>
          <a:stretch/>
        </p:blipFill>
        <p:spPr>
          <a:xfrm>
            <a:off x="4571995" y="1798700"/>
            <a:ext cx="695696" cy="681780"/>
          </a:xfrm>
          <a:prstGeom prst="rect">
            <a:avLst/>
          </a:prstGeom>
          <a:noFill/>
          <a:ln>
            <a:noFill/>
          </a:ln>
          <a:effectLst>
            <a:outerShdw blurRad="42863" dist="19050" dir="3600000" algn="bl" rotWithShape="0">
              <a:srgbClr val="000000">
                <a:alpha val="49803"/>
              </a:srgbClr>
            </a:outerShdw>
          </a:effectLst>
        </p:spPr>
      </p:pic>
      <p:pic>
        <p:nvPicPr>
          <p:cNvPr id="121" name="Google Shape;121;p18"/>
          <p:cNvPicPr preferRelativeResize="0"/>
          <p:nvPr/>
        </p:nvPicPr>
        <p:blipFill rotWithShape="1">
          <a:blip r:embed="rId6">
            <a:alphaModFix/>
          </a:blip>
          <a:srcRect/>
          <a:stretch/>
        </p:blipFill>
        <p:spPr>
          <a:xfrm>
            <a:off x="5267835" y="4156517"/>
            <a:ext cx="752028" cy="752025"/>
          </a:xfrm>
          <a:prstGeom prst="rect">
            <a:avLst/>
          </a:prstGeom>
          <a:noFill/>
          <a:ln>
            <a:noFill/>
          </a:ln>
          <a:effectLst>
            <a:outerShdw blurRad="42863" dist="19050" dir="3600000" algn="bl" rotWithShape="0">
              <a:srgbClr val="000000">
                <a:alpha val="49803"/>
              </a:srgbClr>
            </a:outerShdw>
          </a:effectLst>
        </p:spPr>
      </p:pic>
      <p:pic>
        <p:nvPicPr>
          <p:cNvPr id="122" name="Google Shape;122;p18"/>
          <p:cNvPicPr preferRelativeResize="0"/>
          <p:nvPr/>
        </p:nvPicPr>
        <p:blipFill rotWithShape="1">
          <a:blip r:embed="rId8">
            <a:alphaModFix/>
          </a:blip>
          <a:srcRect/>
          <a:stretch/>
        </p:blipFill>
        <p:spPr>
          <a:xfrm>
            <a:off x="1673963" y="3264068"/>
            <a:ext cx="801319" cy="801319"/>
          </a:xfrm>
          <a:prstGeom prst="rect">
            <a:avLst/>
          </a:prstGeom>
          <a:noFill/>
          <a:ln>
            <a:noFill/>
          </a:ln>
          <a:effectLst>
            <a:outerShdw blurRad="71438" dist="19050" dir="3600000" algn="bl" rotWithShape="0">
              <a:srgbClr val="000000"/>
            </a:outerShdw>
          </a:effectLst>
        </p:spPr>
      </p:pic>
      <p:pic>
        <p:nvPicPr>
          <p:cNvPr id="123" name="Google Shape;123;p18"/>
          <p:cNvPicPr preferRelativeResize="0"/>
          <p:nvPr/>
        </p:nvPicPr>
        <p:blipFill rotWithShape="1">
          <a:blip r:embed="rId9">
            <a:alphaModFix/>
          </a:blip>
          <a:srcRect/>
          <a:stretch/>
        </p:blipFill>
        <p:spPr>
          <a:xfrm>
            <a:off x="886700" y="3271100"/>
            <a:ext cx="787263" cy="787262"/>
          </a:xfrm>
          <a:prstGeom prst="rect">
            <a:avLst/>
          </a:prstGeom>
          <a:noFill/>
          <a:ln>
            <a:noFill/>
          </a:ln>
          <a:effectLst>
            <a:outerShdw blurRad="71438" dist="19050" dir="3600000" algn="bl" rotWithShape="0">
              <a:srgbClr val="000000"/>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6"/>
          <p:cNvSpPr txBox="1">
            <a:spLocks noGrp="1"/>
          </p:cNvSpPr>
          <p:nvPr>
            <p:ph type="body" idx="1"/>
          </p:nvPr>
        </p:nvSpPr>
        <p:spPr>
          <a:xfrm>
            <a:off x="4528725" y="500925"/>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Destination target acquired, but what about Entry Point</a:t>
            </a:r>
            <a:endParaRPr/>
          </a:p>
          <a:p>
            <a:pPr marL="914400" lvl="1" indent="-355600" algn="l" rtl="0">
              <a:spcBef>
                <a:spcPts val="0"/>
              </a:spcBef>
              <a:spcAft>
                <a:spcPts val="0"/>
              </a:spcAft>
              <a:buSzPts val="2000"/>
              <a:buChar char="○"/>
            </a:pPr>
            <a:r>
              <a:rPr lang="en"/>
              <a:t>A role that can start them towards B</a:t>
            </a:r>
            <a:endParaRPr/>
          </a:p>
          <a:p>
            <a:pPr marL="914400" lvl="1" indent="-355600" algn="l" rtl="0">
              <a:spcBef>
                <a:spcPts val="0"/>
              </a:spcBef>
              <a:spcAft>
                <a:spcPts val="0"/>
              </a:spcAft>
              <a:buSzPts val="2000"/>
              <a:buChar char="○"/>
            </a:pPr>
            <a:r>
              <a:rPr lang="en"/>
              <a:t>Can be a junior dev or junior tech support</a:t>
            </a:r>
            <a:endParaRPr/>
          </a:p>
          <a:p>
            <a:pPr marL="914400" lvl="1" indent="-355600" algn="l" rtl="0">
              <a:spcBef>
                <a:spcPts val="0"/>
              </a:spcBef>
              <a:spcAft>
                <a:spcPts val="0"/>
              </a:spcAft>
              <a:buSzPts val="2000"/>
              <a:buChar char="○"/>
            </a:pPr>
            <a:r>
              <a:rPr lang="en"/>
              <a:t>Multiple options for Entry Point and Destination</a:t>
            </a:r>
            <a:endParaRPr/>
          </a:p>
        </p:txBody>
      </p:sp>
      <p:pic>
        <p:nvPicPr>
          <p:cNvPr id="262" name="Google Shape;262;p36"/>
          <p:cNvPicPr preferRelativeResize="0"/>
          <p:nvPr/>
        </p:nvPicPr>
        <p:blipFill rotWithShape="1">
          <a:blip r:embed="rId3">
            <a:alphaModFix/>
          </a:blip>
          <a:srcRect/>
          <a:stretch/>
        </p:blipFill>
        <p:spPr>
          <a:xfrm rot="-900001">
            <a:off x="769274" y="1726873"/>
            <a:ext cx="2624550" cy="2916175"/>
          </a:xfrm>
          <a:prstGeom prst="rect">
            <a:avLst/>
          </a:prstGeom>
          <a:noFill/>
          <a:ln>
            <a:noFill/>
          </a:ln>
        </p:spPr>
      </p:pic>
      <p:sp>
        <p:nvSpPr>
          <p:cNvPr id="263" name="Google Shape;263;p36"/>
          <p:cNvSpPr txBox="1">
            <a:spLocks noGrp="1"/>
          </p:cNvSpPr>
          <p:nvPr>
            <p:ph type="title"/>
          </p:nvPr>
        </p:nvSpPr>
        <p:spPr>
          <a:xfrm>
            <a:off x="333600"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2: Define the Entry-Point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Get someone from Entry Point to Execution</a:t>
            </a:r>
            <a:endParaRPr/>
          </a:p>
          <a:p>
            <a:pPr marL="457200" lvl="0" indent="-368300" algn="l" rtl="0">
              <a:spcBef>
                <a:spcPts val="0"/>
              </a:spcBef>
              <a:spcAft>
                <a:spcPts val="0"/>
              </a:spcAft>
              <a:buSzPts val="2200"/>
              <a:buChar char="•"/>
            </a:pPr>
            <a:r>
              <a:rPr lang="en"/>
              <a:t>Progress achieved by moving through various roles</a:t>
            </a:r>
            <a:endParaRPr/>
          </a:p>
          <a:p>
            <a:pPr marL="457200" lvl="0" indent="-368300" algn="l" rtl="0">
              <a:spcBef>
                <a:spcPts val="0"/>
              </a:spcBef>
              <a:spcAft>
                <a:spcPts val="0"/>
              </a:spcAft>
              <a:buSzPts val="2200"/>
              <a:buChar char="•"/>
            </a:pPr>
            <a:r>
              <a:rPr lang="en"/>
              <a:t>New Role = New Skill Requirements</a:t>
            </a:r>
            <a:endParaRPr/>
          </a:p>
        </p:txBody>
      </p:sp>
      <p:sp>
        <p:nvSpPr>
          <p:cNvPr id="270" name="Google Shape;270;p37"/>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Point A -&gt; Point B</a:t>
            </a:r>
            <a:endParaRPr/>
          </a:p>
        </p:txBody>
      </p:sp>
      <p:pic>
        <p:nvPicPr>
          <p:cNvPr id="271" name="Google Shape;271;p37"/>
          <p:cNvPicPr preferRelativeResize="0"/>
          <p:nvPr/>
        </p:nvPicPr>
        <p:blipFill rotWithShape="1">
          <a:blip r:embed="rId3">
            <a:alphaModFix/>
          </a:blip>
          <a:srcRect/>
          <a:stretch/>
        </p:blipFill>
        <p:spPr>
          <a:xfrm rot="899999">
            <a:off x="5747149" y="1669172"/>
            <a:ext cx="2624550" cy="2916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8"/>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41550" y="242863"/>
            <a:ext cx="8660899" cy="4657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9"/>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457200" lvl="0" indent="0" algn="l" rtl="0">
              <a:spcBef>
                <a:spcPts val="1000"/>
              </a:spcBef>
              <a:spcAft>
                <a:spcPts val="0"/>
              </a:spcAft>
              <a:buNone/>
            </a:pPr>
            <a:r>
              <a:rPr lang="en" b="1">
                <a:latin typeface="Roboto"/>
                <a:ea typeface="Roboto"/>
                <a:cs typeface="Roboto"/>
                <a:sym typeface="Roboto"/>
              </a:rPr>
              <a:t>The 3 Key Ingredients</a:t>
            </a:r>
            <a:endParaRPr b="1">
              <a:latin typeface="Roboto"/>
              <a:ea typeface="Roboto"/>
              <a:cs typeface="Roboto"/>
              <a:sym typeface="Roboto"/>
            </a:endParaRPr>
          </a:p>
          <a:p>
            <a:pPr marL="457200" lvl="0" indent="-368300" algn="l" rtl="0">
              <a:spcBef>
                <a:spcPts val="1000"/>
              </a:spcBef>
              <a:spcAft>
                <a:spcPts val="0"/>
              </a:spcAft>
              <a:buSzPts val="2200"/>
              <a:buChar char="•"/>
            </a:pPr>
            <a:r>
              <a:rPr lang="en"/>
              <a:t>Passion</a:t>
            </a:r>
            <a:endParaRPr/>
          </a:p>
          <a:p>
            <a:pPr marL="914400" lvl="1" indent="-355600" algn="l" rtl="0">
              <a:spcBef>
                <a:spcPts val="0"/>
              </a:spcBef>
              <a:spcAft>
                <a:spcPts val="0"/>
              </a:spcAft>
              <a:buSzPts val="2000"/>
              <a:buChar char="○"/>
            </a:pPr>
            <a:r>
              <a:rPr lang="en"/>
              <a:t>no desire, no growth</a:t>
            </a:r>
            <a:endParaRPr/>
          </a:p>
          <a:p>
            <a:pPr marL="457200" lvl="0" indent="-368300" algn="l" rtl="0">
              <a:spcBef>
                <a:spcPts val="0"/>
              </a:spcBef>
              <a:spcAft>
                <a:spcPts val="0"/>
              </a:spcAft>
              <a:buSzPts val="2200"/>
              <a:buChar char="•"/>
            </a:pPr>
            <a:r>
              <a:rPr lang="en"/>
              <a:t>Determination</a:t>
            </a:r>
            <a:endParaRPr/>
          </a:p>
          <a:p>
            <a:pPr marL="914400" lvl="1" indent="-355600" algn="l" rtl="0">
              <a:spcBef>
                <a:spcPts val="0"/>
              </a:spcBef>
              <a:spcAft>
                <a:spcPts val="0"/>
              </a:spcAft>
              <a:buSzPts val="2000"/>
              <a:buChar char="○"/>
            </a:pPr>
            <a:r>
              <a:rPr lang="en"/>
              <a:t>face challenges despite hardship</a:t>
            </a:r>
            <a:endParaRPr/>
          </a:p>
          <a:p>
            <a:pPr marL="457200" lvl="0" indent="-368300" algn="l" rtl="0">
              <a:spcBef>
                <a:spcPts val="0"/>
              </a:spcBef>
              <a:spcAft>
                <a:spcPts val="0"/>
              </a:spcAft>
              <a:buSzPts val="2200"/>
              <a:buChar char="•"/>
            </a:pPr>
            <a:r>
              <a:rPr lang="en"/>
              <a:t>Humility</a:t>
            </a:r>
            <a:endParaRPr/>
          </a:p>
          <a:p>
            <a:pPr marL="914400" lvl="1" indent="-355600" algn="l" rtl="0">
              <a:spcBef>
                <a:spcPts val="0"/>
              </a:spcBef>
              <a:spcAft>
                <a:spcPts val="0"/>
              </a:spcAft>
              <a:buSzPts val="2000"/>
              <a:buChar char="○"/>
            </a:pPr>
            <a:r>
              <a:rPr lang="en"/>
              <a:t>Aware of possible growth</a:t>
            </a:r>
            <a:endParaRPr/>
          </a:p>
        </p:txBody>
      </p:sp>
      <p:sp>
        <p:nvSpPr>
          <p:cNvPr id="284" name="Google Shape;284;p39"/>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3: Hire Someone!</a:t>
            </a:r>
            <a:endParaRPr/>
          </a:p>
        </p:txBody>
      </p:sp>
      <p:pic>
        <p:nvPicPr>
          <p:cNvPr id="285" name="Google Shape;285;p3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900001">
            <a:off x="5655527" y="1551680"/>
            <a:ext cx="2807795" cy="32209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0"/>
          <p:cNvSpPr txBox="1">
            <a:spLocks noGrp="1"/>
          </p:cNvSpPr>
          <p:nvPr>
            <p:ph type="body" idx="1"/>
          </p:nvPr>
        </p:nvSpPr>
        <p:spPr>
          <a:xfrm>
            <a:off x="343275" y="520200"/>
            <a:ext cx="4282200" cy="4103100"/>
          </a:xfrm>
          <a:prstGeom prst="rect">
            <a:avLst/>
          </a:prstGeom>
        </p:spPr>
        <p:txBody>
          <a:bodyPr spcFirstLastPara="1" wrap="square" lIns="91425" tIns="91425" rIns="91425" bIns="91425" anchor="ctr" anchorCtr="0">
            <a:noAutofit/>
          </a:bodyPr>
          <a:lstStyle/>
          <a:p>
            <a:pPr marL="457200" lvl="0" indent="0" algn="ctr" rtl="0">
              <a:spcBef>
                <a:spcPts val="1000"/>
              </a:spcBef>
              <a:spcAft>
                <a:spcPts val="0"/>
              </a:spcAft>
              <a:buNone/>
            </a:pPr>
            <a:r>
              <a:rPr lang="en"/>
              <a:t>The ability and desire to learn outweighs impressive skills in the long run</a:t>
            </a:r>
            <a:endParaRPr/>
          </a:p>
          <a:p>
            <a:pPr marL="457200" lvl="0" indent="0" algn="l" rtl="0">
              <a:spcBef>
                <a:spcPts val="1000"/>
              </a:spcBef>
              <a:spcAft>
                <a:spcPts val="0"/>
              </a:spcAft>
              <a:buNone/>
            </a:pPr>
            <a:endParaRPr/>
          </a:p>
        </p:txBody>
      </p:sp>
      <p:sp>
        <p:nvSpPr>
          <p:cNvPr id="292" name="Google Shape;292;p40"/>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Skill is Good, Ability to Grow is Better</a:t>
            </a:r>
            <a:endParaRPr/>
          </a:p>
        </p:txBody>
      </p:sp>
      <p:pic>
        <p:nvPicPr>
          <p:cNvPr id="293" name="Google Shape;293;p4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900001">
            <a:off x="5655527" y="1528605"/>
            <a:ext cx="2807795" cy="322099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1"/>
          <p:cNvSpPr txBox="1">
            <a:spLocks noGrp="1"/>
          </p:cNvSpPr>
          <p:nvPr>
            <p:ph type="title"/>
          </p:nvPr>
        </p:nvSpPr>
        <p:spPr>
          <a:xfrm>
            <a:off x="333600"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Look For the Passion</a:t>
            </a:r>
            <a:endParaRPr/>
          </a:p>
        </p:txBody>
      </p:sp>
      <p:sp>
        <p:nvSpPr>
          <p:cNvPr id="300" name="Google Shape;300;p41"/>
          <p:cNvSpPr txBox="1">
            <a:spLocks noGrp="1"/>
          </p:cNvSpPr>
          <p:nvPr>
            <p:ph type="body" idx="1"/>
          </p:nvPr>
        </p:nvSpPr>
        <p:spPr>
          <a:xfrm>
            <a:off x="4528725" y="500925"/>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Sources can include:</a:t>
            </a:r>
            <a:endParaRPr/>
          </a:p>
          <a:p>
            <a:pPr marL="914400" lvl="1" indent="-355600" algn="l" rtl="0">
              <a:spcBef>
                <a:spcPts val="0"/>
              </a:spcBef>
              <a:spcAft>
                <a:spcPts val="0"/>
              </a:spcAft>
              <a:buSzPts val="2000"/>
              <a:buChar char="○"/>
            </a:pPr>
            <a:r>
              <a:rPr lang="en"/>
              <a:t>Colleagues</a:t>
            </a:r>
            <a:endParaRPr/>
          </a:p>
          <a:p>
            <a:pPr marL="914400" lvl="1" indent="-355600" algn="l" rtl="0">
              <a:spcBef>
                <a:spcPts val="0"/>
              </a:spcBef>
              <a:spcAft>
                <a:spcPts val="0"/>
              </a:spcAft>
              <a:buSzPts val="2000"/>
              <a:buChar char="○"/>
            </a:pPr>
            <a:r>
              <a:rPr lang="en"/>
              <a:t>LinkedIn</a:t>
            </a:r>
            <a:endParaRPr/>
          </a:p>
          <a:p>
            <a:pPr marL="914400" lvl="1" indent="-355600" algn="l" rtl="0">
              <a:spcBef>
                <a:spcPts val="0"/>
              </a:spcBef>
              <a:spcAft>
                <a:spcPts val="0"/>
              </a:spcAft>
              <a:buSzPts val="2000"/>
              <a:buChar char="○"/>
            </a:pPr>
            <a:r>
              <a:rPr lang="en"/>
              <a:t>Github</a:t>
            </a:r>
            <a:endParaRPr/>
          </a:p>
          <a:p>
            <a:pPr marL="457200" lvl="0" indent="-368300" algn="l" rtl="0">
              <a:spcBef>
                <a:spcPts val="0"/>
              </a:spcBef>
              <a:spcAft>
                <a:spcPts val="0"/>
              </a:spcAft>
              <a:buSzPts val="2200"/>
              <a:buChar char="•"/>
            </a:pPr>
            <a:r>
              <a:rPr lang="en"/>
              <a:t>Check for the ability to self teach</a:t>
            </a:r>
            <a:endParaRPr/>
          </a:p>
          <a:p>
            <a:pPr marL="457200" lvl="0" indent="-368300" algn="l" rtl="0">
              <a:spcBef>
                <a:spcPts val="0"/>
              </a:spcBef>
              <a:spcAft>
                <a:spcPts val="0"/>
              </a:spcAft>
              <a:buSzPts val="2200"/>
              <a:buChar char="•"/>
            </a:pPr>
            <a:r>
              <a:rPr lang="en"/>
              <a:t>Look for constructive hobbies</a:t>
            </a:r>
            <a:endParaRPr/>
          </a:p>
        </p:txBody>
      </p:sp>
      <p:pic>
        <p:nvPicPr>
          <p:cNvPr id="301" name="Google Shape;301;p4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900000">
            <a:off x="677652" y="1414754"/>
            <a:ext cx="2807795" cy="32209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2"/>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Make candidate aware of their role (point  A) and eventual goal (point B)</a:t>
            </a:r>
            <a:endParaRPr/>
          </a:p>
          <a:p>
            <a:pPr marL="457200" lvl="0" indent="-368300" algn="l" rtl="0">
              <a:spcBef>
                <a:spcPts val="0"/>
              </a:spcBef>
              <a:spcAft>
                <a:spcPts val="0"/>
              </a:spcAft>
              <a:buSzPts val="2200"/>
              <a:buChar char="•"/>
            </a:pPr>
            <a:r>
              <a:rPr lang="en"/>
              <a:t>Don’t expect point B to be quickly achievable</a:t>
            </a:r>
            <a:endParaRPr/>
          </a:p>
          <a:p>
            <a:pPr marL="457200" lvl="0" indent="-368300" algn="l" rtl="0">
              <a:spcBef>
                <a:spcPts val="0"/>
              </a:spcBef>
              <a:spcAft>
                <a:spcPts val="0"/>
              </a:spcAft>
              <a:buSzPts val="2200"/>
              <a:buChar char="•"/>
            </a:pPr>
            <a:r>
              <a:rPr lang="en"/>
              <a:t>If K8s expertise is needed NOW, don’t hire.  Consult!</a:t>
            </a:r>
            <a:endParaRPr/>
          </a:p>
        </p:txBody>
      </p:sp>
      <p:sp>
        <p:nvSpPr>
          <p:cNvPr id="308" name="Google Shape;308;p42"/>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Be Transparent</a:t>
            </a:r>
            <a:endParaRPr/>
          </a:p>
        </p:txBody>
      </p:sp>
      <p:pic>
        <p:nvPicPr>
          <p:cNvPr id="309" name="Google Shape;309;p42"/>
          <p:cNvPicPr preferRelativeResize="0"/>
          <p:nvPr/>
        </p:nvPicPr>
        <p:blipFill rotWithShape="1">
          <a:blip r:embed="rId3">
            <a:alphaModFix/>
          </a:blip>
          <a:srcRect/>
          <a:stretch/>
        </p:blipFill>
        <p:spPr>
          <a:xfrm rot="899999">
            <a:off x="5747149" y="1542372"/>
            <a:ext cx="2624550" cy="2916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3"/>
          <p:cNvSpPr txBox="1">
            <a:spLocks noGrp="1"/>
          </p:cNvSpPr>
          <p:nvPr>
            <p:ph type="title"/>
          </p:nvPr>
        </p:nvSpPr>
        <p:spPr>
          <a:xfrm>
            <a:off x="333600"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4: Begin the Quest!</a:t>
            </a:r>
            <a:endParaRPr/>
          </a:p>
        </p:txBody>
      </p:sp>
      <p:sp>
        <p:nvSpPr>
          <p:cNvPr id="316" name="Google Shape;316;p43"/>
          <p:cNvSpPr txBox="1">
            <a:spLocks noGrp="1"/>
          </p:cNvSpPr>
          <p:nvPr>
            <p:ph type="body" idx="1"/>
          </p:nvPr>
        </p:nvSpPr>
        <p:spPr>
          <a:xfrm>
            <a:off x="4528725" y="500925"/>
            <a:ext cx="4282200" cy="4103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Start by introducing the trainee to their initial role.</a:t>
            </a:r>
            <a:endParaRPr/>
          </a:p>
          <a:p>
            <a:pPr marL="457200" lvl="0" indent="-368300" algn="l" rtl="0">
              <a:spcBef>
                <a:spcPts val="1000"/>
              </a:spcBef>
              <a:spcAft>
                <a:spcPts val="0"/>
              </a:spcAft>
              <a:buSzPts val="2200"/>
              <a:buChar char="●"/>
            </a:pPr>
            <a:r>
              <a:rPr lang="en"/>
              <a:t>For example: our entry-level support techs handle tickets alongside senior engineers.</a:t>
            </a:r>
            <a:endParaRPr/>
          </a:p>
        </p:txBody>
      </p:sp>
      <p:pic>
        <p:nvPicPr>
          <p:cNvPr id="317" name="Google Shape;317;p43"/>
          <p:cNvPicPr preferRelativeResize="0"/>
          <p:nvPr/>
        </p:nvPicPr>
        <p:blipFill rotWithShape="1">
          <a:blip r:embed="rId3">
            <a:alphaModFix/>
          </a:blip>
          <a:srcRect/>
          <a:stretch/>
        </p:blipFill>
        <p:spPr>
          <a:xfrm rot="-900001">
            <a:off x="769274" y="1726873"/>
            <a:ext cx="2624550" cy="29161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pic>
        <p:nvPicPr>
          <p:cNvPr id="323" name="Google Shape;323;p44"/>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75825" y="256012"/>
            <a:ext cx="9695648" cy="472604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title"/>
          </p:nvPr>
        </p:nvSpPr>
        <p:spPr>
          <a:xfrm>
            <a:off x="333600"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Sidequests</a:t>
            </a:r>
            <a:endParaRPr/>
          </a:p>
        </p:txBody>
      </p:sp>
      <p:sp>
        <p:nvSpPr>
          <p:cNvPr id="330" name="Google Shape;330;p45"/>
          <p:cNvSpPr txBox="1">
            <a:spLocks noGrp="1"/>
          </p:cNvSpPr>
          <p:nvPr>
            <p:ph type="body" idx="1"/>
          </p:nvPr>
        </p:nvSpPr>
        <p:spPr>
          <a:xfrm>
            <a:off x="4528725" y="500925"/>
            <a:ext cx="4282200" cy="4103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Nudge along with various tasks to gain experience.</a:t>
            </a:r>
            <a:endParaRPr/>
          </a:p>
          <a:p>
            <a:pPr marL="0" lvl="0" indent="0" algn="l" rtl="0">
              <a:spcBef>
                <a:spcPts val="1000"/>
              </a:spcBef>
              <a:spcAft>
                <a:spcPts val="0"/>
              </a:spcAft>
              <a:buNone/>
            </a:pPr>
            <a:r>
              <a:rPr lang="en"/>
              <a:t>Sidequests can include:</a:t>
            </a:r>
            <a:endParaRPr/>
          </a:p>
          <a:p>
            <a:pPr marL="457200" lvl="0" indent="-368300" algn="l" rtl="0">
              <a:spcBef>
                <a:spcPts val="1000"/>
              </a:spcBef>
              <a:spcAft>
                <a:spcPts val="0"/>
              </a:spcAft>
              <a:buSzPts val="2200"/>
              <a:buChar char="●"/>
            </a:pPr>
            <a:r>
              <a:rPr lang="en"/>
              <a:t>Projects to take on</a:t>
            </a:r>
            <a:endParaRPr/>
          </a:p>
          <a:p>
            <a:pPr marL="457200" lvl="0" indent="-368300" algn="l" rtl="0">
              <a:spcBef>
                <a:spcPts val="0"/>
              </a:spcBef>
              <a:spcAft>
                <a:spcPts val="0"/>
              </a:spcAft>
              <a:buSzPts val="2200"/>
              <a:buChar char="●"/>
            </a:pPr>
            <a:r>
              <a:rPr lang="en"/>
              <a:t>Finishing a training course</a:t>
            </a:r>
            <a:endParaRPr/>
          </a:p>
          <a:p>
            <a:pPr marL="457200" lvl="0" indent="-368300" algn="l" rtl="0">
              <a:spcBef>
                <a:spcPts val="0"/>
              </a:spcBef>
              <a:spcAft>
                <a:spcPts val="0"/>
              </a:spcAft>
              <a:buSzPts val="2200"/>
              <a:buChar char="●"/>
            </a:pPr>
            <a:r>
              <a:rPr lang="en"/>
              <a:t>Participating in certain jobs</a:t>
            </a:r>
            <a:endParaRPr/>
          </a:p>
        </p:txBody>
      </p:sp>
      <p:pic>
        <p:nvPicPr>
          <p:cNvPr id="331" name="Google Shape;331;p4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91612" y="1401500"/>
            <a:ext cx="3379878" cy="2890451"/>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0" y="4357200"/>
            <a:ext cx="9144000" cy="786300"/>
          </a:xfrm>
          <a:prstGeom prst="rect">
            <a:avLst/>
          </a:prstGeom>
          <a:gradFill>
            <a:gsLst>
              <a:gs pos="0">
                <a:srgbClr val="FD7B26"/>
              </a:gs>
              <a:gs pos="100000">
                <a:srgbClr val="CE0363"/>
              </a:gs>
            </a:gsLst>
            <a:lin ang="270000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endParaRPr/>
          </a:p>
        </p:txBody>
      </p:sp>
      <p:sp>
        <p:nvSpPr>
          <p:cNvPr id="130" name="Google Shape;130;p19"/>
          <p:cNvSpPr txBox="1">
            <a:spLocks noGrp="1"/>
          </p:cNvSpPr>
          <p:nvPr>
            <p:ph type="title"/>
          </p:nvPr>
        </p:nvSpPr>
        <p:spPr>
          <a:xfrm>
            <a:off x="0" y="4357200"/>
            <a:ext cx="9144000" cy="786300"/>
          </a:xfrm>
          <a:prstGeom prst="rect">
            <a:avLst/>
          </a:prstGeom>
          <a:gradFill>
            <a:gsLst>
              <a:gs pos="0">
                <a:srgbClr val="FC7A26"/>
              </a:gs>
              <a:gs pos="100000">
                <a:srgbClr val="CE0363"/>
              </a:gs>
            </a:gsLst>
            <a:lin ang="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a:t>Who Is Supergiant?</a:t>
            </a:r>
            <a:endParaRPr/>
          </a:p>
        </p:txBody>
      </p:sp>
      <p:pic>
        <p:nvPicPr>
          <p:cNvPr id="131" name="Google Shape;131;p1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77925" y="264060"/>
            <a:ext cx="8588130" cy="3844426"/>
          </a:xfrm>
          <a:prstGeom prst="rect">
            <a:avLst/>
          </a:prstGeom>
          <a:noFill/>
          <a:ln w="76200" cap="flat" cmpd="sng">
            <a:solidFill>
              <a:schemeClr val="dk2"/>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6"/>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Tailor sidequests to fit between current skills and desired skills.</a:t>
            </a:r>
            <a:endParaRPr/>
          </a:p>
          <a:p>
            <a:pPr marL="457200" lvl="0" indent="-368300" algn="l" rtl="0">
              <a:spcBef>
                <a:spcPts val="1000"/>
              </a:spcBef>
              <a:spcAft>
                <a:spcPts val="0"/>
              </a:spcAft>
              <a:buSzPts val="2200"/>
              <a:buChar char="●"/>
            </a:pPr>
            <a:r>
              <a:rPr lang="en"/>
              <a:t>Maybe trainee can code</a:t>
            </a:r>
            <a:endParaRPr/>
          </a:p>
          <a:p>
            <a:pPr marL="457200" lvl="0" indent="-368300" algn="l" rtl="0">
              <a:spcBef>
                <a:spcPts val="0"/>
              </a:spcBef>
              <a:spcAft>
                <a:spcPts val="0"/>
              </a:spcAft>
              <a:buSzPts val="2200"/>
              <a:buChar char="●"/>
            </a:pPr>
            <a:r>
              <a:rPr lang="en"/>
              <a:t>Maybe trainee needs to learn Docker</a:t>
            </a:r>
            <a:endParaRPr/>
          </a:p>
          <a:p>
            <a:pPr marL="457200" lvl="0" indent="-368300" algn="l" rtl="0">
              <a:spcBef>
                <a:spcPts val="0"/>
              </a:spcBef>
              <a:spcAft>
                <a:spcPts val="0"/>
              </a:spcAft>
              <a:buSzPts val="2200"/>
              <a:buChar char="●"/>
            </a:pPr>
            <a:r>
              <a:rPr lang="en"/>
              <a:t>Containerize an app with Docker!</a:t>
            </a:r>
            <a:endParaRPr/>
          </a:p>
        </p:txBody>
      </p:sp>
      <p:sp>
        <p:nvSpPr>
          <p:cNvPr id="338" name="Google Shape;338;p46"/>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Sidequests</a:t>
            </a:r>
            <a:endParaRPr/>
          </a:p>
        </p:txBody>
      </p:sp>
      <p:pic>
        <p:nvPicPr>
          <p:cNvPr id="339" name="Google Shape;339;p4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rot="900001">
            <a:off x="5655527" y="1494005"/>
            <a:ext cx="2807795" cy="322099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p47"/>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287475" y="203050"/>
            <a:ext cx="9718951" cy="47373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8"/>
          <p:cNvSpPr txBox="1">
            <a:spLocks noGrp="1"/>
          </p:cNvSpPr>
          <p:nvPr>
            <p:ph type="title"/>
          </p:nvPr>
        </p:nvSpPr>
        <p:spPr>
          <a:xfrm>
            <a:off x="0" y="4357200"/>
            <a:ext cx="9144000"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Growth and Reward</a:t>
            </a:r>
            <a:endParaRPr/>
          </a:p>
        </p:txBody>
      </p:sp>
      <p:sp>
        <p:nvSpPr>
          <p:cNvPr id="352" name="Google Shape;352;p48"/>
          <p:cNvSpPr txBox="1">
            <a:spLocks noGrp="1"/>
          </p:cNvSpPr>
          <p:nvPr>
            <p:ph type="body" idx="1"/>
          </p:nvPr>
        </p:nvSpPr>
        <p:spPr>
          <a:xfrm>
            <a:off x="264925" y="256150"/>
            <a:ext cx="4166400" cy="3848100"/>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SzPts val="2400"/>
              <a:buChar char="•"/>
            </a:pPr>
            <a:r>
              <a:rPr lang="en" sz="2400"/>
              <a:t>Milestones should challenge people</a:t>
            </a:r>
            <a:endParaRPr sz="2400"/>
          </a:p>
          <a:p>
            <a:pPr marL="914400" lvl="1" indent="-368300" algn="l" rtl="0">
              <a:spcBef>
                <a:spcPts val="1000"/>
              </a:spcBef>
              <a:spcAft>
                <a:spcPts val="0"/>
              </a:spcAft>
              <a:buSzPts val="2200"/>
              <a:buChar char="○"/>
            </a:pPr>
            <a:r>
              <a:rPr lang="en" sz="2200"/>
              <a:t>But also reward them</a:t>
            </a:r>
            <a:endParaRPr sz="2200"/>
          </a:p>
          <a:p>
            <a:pPr marL="457200" marR="0" lvl="0" indent="-381000" algn="l" rtl="0">
              <a:lnSpc>
                <a:spcPct val="114000"/>
              </a:lnSpc>
              <a:spcBef>
                <a:spcPts val="1000"/>
              </a:spcBef>
              <a:spcAft>
                <a:spcPts val="0"/>
              </a:spcAft>
              <a:buClr>
                <a:srgbClr val="000000"/>
              </a:buClr>
              <a:buSzPts val="2400"/>
              <a:buFont typeface="Arial"/>
              <a:buChar char="•"/>
            </a:pPr>
            <a:r>
              <a:rPr lang="en" sz="2400"/>
              <a:t>Example:</a:t>
            </a:r>
            <a:endParaRPr sz="2400"/>
          </a:p>
          <a:p>
            <a:pPr marL="914400" marR="0" lvl="1" indent="-368300" algn="l" rtl="0">
              <a:lnSpc>
                <a:spcPct val="114000"/>
              </a:lnSpc>
              <a:spcBef>
                <a:spcPts val="1000"/>
              </a:spcBef>
              <a:spcAft>
                <a:spcPts val="0"/>
              </a:spcAft>
              <a:buSzPts val="2200"/>
              <a:buChar char="○"/>
            </a:pPr>
            <a:r>
              <a:rPr lang="en" sz="2200"/>
              <a:t>Getting a CKA cert.</a:t>
            </a:r>
            <a:endParaRPr sz="2200"/>
          </a:p>
          <a:p>
            <a:pPr marL="1371600" marR="0" lvl="2" indent="-368300" algn="l" rtl="0">
              <a:lnSpc>
                <a:spcPct val="114000"/>
              </a:lnSpc>
              <a:spcBef>
                <a:spcPts val="1000"/>
              </a:spcBef>
              <a:spcAft>
                <a:spcPts val="0"/>
              </a:spcAft>
              <a:buSzPts val="2200"/>
              <a:buChar char="■"/>
            </a:pPr>
            <a:r>
              <a:rPr lang="en" sz="2200"/>
              <a:t>Small monthly raise</a:t>
            </a:r>
            <a:endParaRPr sz="2200"/>
          </a:p>
        </p:txBody>
      </p:sp>
      <p:sp>
        <p:nvSpPr>
          <p:cNvPr id="353" name="Google Shape;353;p48"/>
          <p:cNvSpPr txBox="1">
            <a:spLocks noGrp="1"/>
          </p:cNvSpPr>
          <p:nvPr>
            <p:ph type="body" idx="2"/>
          </p:nvPr>
        </p:nvSpPr>
        <p:spPr>
          <a:xfrm>
            <a:off x="4712670" y="256150"/>
            <a:ext cx="4166400" cy="3848100"/>
          </a:xfrm>
          <a:prstGeom prst="rect">
            <a:avLst/>
          </a:prstGeom>
        </p:spPr>
        <p:txBody>
          <a:bodyPr spcFirstLastPara="1" wrap="square" lIns="91425" tIns="91425" rIns="91425" bIns="91425" anchor="t" anchorCtr="0">
            <a:noAutofit/>
          </a:bodyPr>
          <a:lstStyle/>
          <a:p>
            <a:pPr marL="457200" lvl="0" indent="-381000" algn="l" rtl="0">
              <a:spcBef>
                <a:spcPts val="1000"/>
              </a:spcBef>
              <a:spcAft>
                <a:spcPts val="0"/>
              </a:spcAft>
              <a:buClr>
                <a:schemeClr val="hlink"/>
              </a:buClr>
              <a:buSzPts val="2400"/>
              <a:buChar char="•"/>
            </a:pPr>
            <a:r>
              <a:rPr lang="en" sz="2400">
                <a:solidFill>
                  <a:schemeClr val="hlink"/>
                </a:solidFill>
              </a:rPr>
              <a:t>Milestones should be frequent</a:t>
            </a:r>
            <a:endParaRPr sz="2400">
              <a:solidFill>
                <a:schemeClr val="hlink"/>
              </a:solidFill>
            </a:endParaRPr>
          </a:p>
          <a:p>
            <a:pPr marL="914400" lvl="1" indent="-368300" algn="l" rtl="0">
              <a:spcBef>
                <a:spcPts val="1000"/>
              </a:spcBef>
              <a:spcAft>
                <a:spcPts val="0"/>
              </a:spcAft>
              <a:buClr>
                <a:schemeClr val="hlink"/>
              </a:buClr>
              <a:buSzPts val="2200"/>
              <a:buChar char="○"/>
            </a:pPr>
            <a:r>
              <a:rPr lang="en" sz="2200">
                <a:solidFill>
                  <a:schemeClr val="hlink"/>
                </a:solidFill>
              </a:rPr>
              <a:t>3-6 months</a:t>
            </a:r>
            <a:endParaRPr sz="2200">
              <a:solidFill>
                <a:schemeClr val="hlink"/>
              </a:solidFill>
            </a:endParaRPr>
          </a:p>
          <a:p>
            <a:pPr marL="457200" lvl="0" indent="-368300" algn="l" rtl="0">
              <a:spcBef>
                <a:spcPts val="1000"/>
              </a:spcBef>
              <a:spcAft>
                <a:spcPts val="0"/>
              </a:spcAft>
              <a:buClr>
                <a:schemeClr val="hlink"/>
              </a:buClr>
              <a:buSzPts val="2200"/>
              <a:buChar char="•"/>
            </a:pPr>
            <a:r>
              <a:rPr lang="en">
                <a:solidFill>
                  <a:schemeClr val="hlink"/>
                </a:solidFill>
              </a:rPr>
              <a:t>Smaller, more frequent rewards are more effective</a:t>
            </a:r>
            <a:endParaRPr>
              <a:solidFill>
                <a:schemeClr val="hlink"/>
              </a:solidFill>
            </a:endParaRPr>
          </a:p>
          <a:p>
            <a:pPr marL="457200" lvl="0" indent="-368300" algn="l" rtl="0">
              <a:spcBef>
                <a:spcPts val="1000"/>
              </a:spcBef>
              <a:spcAft>
                <a:spcPts val="0"/>
              </a:spcAft>
              <a:buClr>
                <a:schemeClr val="hlink"/>
              </a:buClr>
              <a:buSzPts val="2200"/>
              <a:buChar char="•"/>
            </a:pPr>
            <a:r>
              <a:rPr lang="en">
                <a:solidFill>
                  <a:schemeClr val="hlink"/>
                </a:solidFill>
              </a:rPr>
              <a:t>Money isn’t the only thing that matters</a:t>
            </a:r>
            <a:endParaRPr>
              <a:solidFill>
                <a:schemeClr val="hlink"/>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9"/>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Your new hire won’t be new anymore.</a:t>
            </a:r>
            <a:endParaRPr/>
          </a:p>
          <a:p>
            <a:pPr marL="457200" lvl="0" indent="-368300" algn="l" rtl="0">
              <a:spcBef>
                <a:spcPts val="1000"/>
              </a:spcBef>
              <a:spcAft>
                <a:spcPts val="0"/>
              </a:spcAft>
              <a:buSzPts val="2200"/>
              <a:buChar char="●"/>
            </a:pPr>
            <a:r>
              <a:rPr lang="en"/>
              <a:t>They will master their role!</a:t>
            </a:r>
            <a:endParaRPr/>
          </a:p>
          <a:p>
            <a:pPr marL="0" lvl="0" indent="0" algn="l" rtl="0">
              <a:spcBef>
                <a:spcPts val="1000"/>
              </a:spcBef>
              <a:spcAft>
                <a:spcPts val="0"/>
              </a:spcAft>
              <a:buNone/>
            </a:pPr>
            <a:r>
              <a:rPr lang="en"/>
              <a:t>How do you know when their role has been mastered?</a:t>
            </a:r>
            <a:endParaRPr/>
          </a:p>
          <a:p>
            <a:pPr marL="457200" lvl="0" indent="-368300" algn="l" rtl="0">
              <a:spcBef>
                <a:spcPts val="1000"/>
              </a:spcBef>
              <a:spcAft>
                <a:spcPts val="0"/>
              </a:spcAft>
              <a:buSzPts val="2200"/>
              <a:buChar char="●"/>
            </a:pPr>
            <a:r>
              <a:rPr lang="en"/>
              <a:t>Ask yourself questions</a:t>
            </a:r>
            <a:endParaRPr/>
          </a:p>
        </p:txBody>
      </p:sp>
      <p:sp>
        <p:nvSpPr>
          <p:cNvPr id="360" name="Google Shape;360;p49"/>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Eventually...</a:t>
            </a:r>
            <a:endParaRPr/>
          </a:p>
        </p:txBody>
      </p:sp>
      <p:pic>
        <p:nvPicPr>
          <p:cNvPr id="361" name="Google Shape;361;p49"/>
          <p:cNvPicPr preferRelativeResize="0"/>
          <p:nvPr/>
        </p:nvPicPr>
        <p:blipFill>
          <a:blip r:embed="rId3">
            <a:alphaModFix/>
          </a:blip>
          <a:stretch>
            <a:fillRect/>
          </a:stretch>
        </p:blipFill>
        <p:spPr>
          <a:xfrm rot="900001">
            <a:off x="5690268" y="1631121"/>
            <a:ext cx="2738305" cy="2683538"/>
          </a:xfrm>
          <a:prstGeom prst="rect">
            <a:avLst/>
          </a:prstGeom>
          <a:noFill/>
          <a:ln>
            <a:noFill/>
          </a:ln>
          <a:effectLst>
            <a:outerShdw blurRad="157163" dist="9525" dir="5400000" algn="bl" rotWithShape="0">
              <a:srgbClr val="FFFFFF"/>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0"/>
          <p:cNvSpPr txBox="1">
            <a:spLocks noGrp="1"/>
          </p:cNvSpPr>
          <p:nvPr>
            <p:ph type="body" idx="1"/>
          </p:nvPr>
        </p:nvSpPr>
        <p:spPr>
          <a:xfrm>
            <a:off x="4528725" y="500925"/>
            <a:ext cx="4282200" cy="4103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2200"/>
              <a:buNone/>
            </a:pPr>
            <a:r>
              <a:rPr lang="en" b="1">
                <a:latin typeface="Roboto"/>
                <a:ea typeface="Roboto"/>
                <a:cs typeface="Roboto"/>
                <a:sym typeface="Roboto"/>
              </a:rPr>
              <a:t>Example: fixing a load balancer</a:t>
            </a:r>
            <a:endParaRPr b="1">
              <a:latin typeface="Roboto"/>
              <a:ea typeface="Roboto"/>
              <a:cs typeface="Roboto"/>
              <a:sym typeface="Roboto"/>
            </a:endParaRPr>
          </a:p>
          <a:p>
            <a:pPr marL="457200" lvl="0" indent="-368300" algn="l" rtl="0">
              <a:lnSpc>
                <a:spcPct val="150000"/>
              </a:lnSpc>
              <a:spcBef>
                <a:spcPts val="2000"/>
              </a:spcBef>
              <a:spcAft>
                <a:spcPts val="0"/>
              </a:spcAft>
              <a:buSzPts val="2200"/>
              <a:buChar char="•"/>
            </a:pPr>
            <a:r>
              <a:rPr lang="en"/>
              <a:t>Experience:</a:t>
            </a:r>
            <a:endParaRPr/>
          </a:p>
          <a:p>
            <a:pPr marL="914400" lvl="1" indent="-355600" algn="l" rtl="0">
              <a:lnSpc>
                <a:spcPct val="150000"/>
              </a:lnSpc>
              <a:spcBef>
                <a:spcPts val="0"/>
              </a:spcBef>
              <a:spcAft>
                <a:spcPts val="0"/>
              </a:spcAft>
              <a:buSzPts val="2000"/>
              <a:buChar char="○"/>
            </a:pPr>
            <a:r>
              <a:rPr lang="en"/>
              <a:t>I can fix it, because I’ve memorized the process.</a:t>
            </a:r>
            <a:endParaRPr/>
          </a:p>
          <a:p>
            <a:pPr marL="457200" lvl="0" indent="-368300" algn="l" rtl="0">
              <a:lnSpc>
                <a:spcPct val="150000"/>
              </a:lnSpc>
              <a:spcBef>
                <a:spcPts val="0"/>
              </a:spcBef>
              <a:spcAft>
                <a:spcPts val="0"/>
              </a:spcAft>
              <a:buSzPts val="2200"/>
              <a:buChar char="•"/>
            </a:pPr>
            <a:r>
              <a:rPr lang="en"/>
              <a:t>Expertise:</a:t>
            </a:r>
            <a:endParaRPr/>
          </a:p>
          <a:p>
            <a:pPr marL="914400" lvl="1" indent="-355600" algn="l" rtl="0">
              <a:lnSpc>
                <a:spcPct val="150000"/>
              </a:lnSpc>
              <a:spcBef>
                <a:spcPts val="0"/>
              </a:spcBef>
              <a:spcAft>
                <a:spcPts val="0"/>
              </a:spcAft>
              <a:buSzPts val="2000"/>
              <a:buChar char="○"/>
            </a:pPr>
            <a:r>
              <a:rPr lang="en"/>
              <a:t>I can fix it, because I understand how it works.</a:t>
            </a:r>
            <a:endParaRPr/>
          </a:p>
        </p:txBody>
      </p:sp>
      <p:sp>
        <p:nvSpPr>
          <p:cNvPr id="368" name="Google Shape;368;p50"/>
          <p:cNvSpPr txBox="1">
            <a:spLocks noGrp="1"/>
          </p:cNvSpPr>
          <p:nvPr>
            <p:ph type="title"/>
          </p:nvPr>
        </p:nvSpPr>
        <p:spPr>
          <a:xfrm>
            <a:off x="333600" y="500925"/>
            <a:ext cx="3495900" cy="111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A Flavor of Skill, Not Just a Flattering Title</a:t>
            </a:r>
            <a:endParaRPr/>
          </a:p>
        </p:txBody>
      </p:sp>
      <p:pic>
        <p:nvPicPr>
          <p:cNvPr id="369" name="Google Shape;369;p50"/>
          <p:cNvPicPr preferRelativeResize="0"/>
          <p:nvPr/>
        </p:nvPicPr>
        <p:blipFill rotWithShape="1">
          <a:blip r:embed="rId3">
            <a:alphaModFix/>
          </a:blip>
          <a:srcRect/>
          <a:stretch/>
        </p:blipFill>
        <p:spPr>
          <a:xfrm>
            <a:off x="937950" y="1951061"/>
            <a:ext cx="2287224" cy="2156074"/>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1"/>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When the hire can sustain a ROI</a:t>
            </a:r>
            <a:endParaRPr/>
          </a:p>
          <a:p>
            <a:pPr marL="457200" lvl="0" indent="-368300" algn="l" rtl="0">
              <a:spcBef>
                <a:spcPts val="1000"/>
              </a:spcBef>
              <a:spcAft>
                <a:spcPts val="0"/>
              </a:spcAft>
              <a:buSzPts val="2200"/>
              <a:buChar char="●"/>
            </a:pPr>
            <a:r>
              <a:rPr lang="en"/>
              <a:t>When you can afford to</a:t>
            </a:r>
            <a:endParaRPr/>
          </a:p>
          <a:p>
            <a:pPr marL="0" lvl="0" indent="0" algn="l" rtl="0">
              <a:spcBef>
                <a:spcPts val="1000"/>
              </a:spcBef>
              <a:spcAft>
                <a:spcPts val="0"/>
              </a:spcAft>
              <a:buNone/>
            </a:pPr>
            <a:r>
              <a:rPr lang="en"/>
              <a:t>How to calculate ROI?</a:t>
            </a:r>
            <a:endParaRPr/>
          </a:p>
          <a:p>
            <a:pPr marL="457200" lvl="0" indent="-368300" algn="l" rtl="0">
              <a:spcBef>
                <a:spcPts val="1000"/>
              </a:spcBef>
              <a:spcAft>
                <a:spcPts val="0"/>
              </a:spcAft>
              <a:buSzPts val="2200"/>
              <a:buChar char="●"/>
            </a:pPr>
            <a:r>
              <a:rPr lang="en"/>
              <a:t>Maybe a # of tickets daily?</a:t>
            </a:r>
            <a:endParaRPr/>
          </a:p>
          <a:p>
            <a:pPr marL="457200" lvl="0" indent="-368300" algn="l" rtl="0">
              <a:spcBef>
                <a:spcPts val="0"/>
              </a:spcBef>
              <a:spcAft>
                <a:spcPts val="0"/>
              </a:spcAft>
              <a:buSzPts val="2200"/>
              <a:buChar char="●"/>
            </a:pPr>
            <a:r>
              <a:rPr lang="en"/>
              <a:t>Cost savings for project?</a:t>
            </a:r>
            <a:endParaRPr/>
          </a:p>
          <a:p>
            <a:pPr marL="457200" lvl="0" indent="-368300" algn="l" rtl="0">
              <a:spcBef>
                <a:spcPts val="0"/>
              </a:spcBef>
              <a:spcAft>
                <a:spcPts val="0"/>
              </a:spcAft>
              <a:buSzPts val="2200"/>
              <a:buChar char="●"/>
            </a:pPr>
            <a:r>
              <a:rPr lang="en"/>
              <a:t>Be honest and fair</a:t>
            </a:r>
            <a:endParaRPr/>
          </a:p>
          <a:p>
            <a:pPr marL="0" lvl="0" indent="0" algn="l" rtl="0">
              <a:spcBef>
                <a:spcPts val="1000"/>
              </a:spcBef>
              <a:spcAft>
                <a:spcPts val="0"/>
              </a:spcAft>
              <a:buNone/>
            </a:pPr>
            <a:endParaRPr/>
          </a:p>
        </p:txBody>
      </p:sp>
      <p:sp>
        <p:nvSpPr>
          <p:cNvPr id="376" name="Google Shape;376;p51"/>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When to Move to Next Role?</a:t>
            </a:r>
            <a:endParaRPr/>
          </a:p>
        </p:txBody>
      </p:sp>
      <p:pic>
        <p:nvPicPr>
          <p:cNvPr id="377" name="Google Shape;377;p5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19937" y="1833675"/>
            <a:ext cx="2878974" cy="2602776"/>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52"/>
          <p:cNvSpPr txBox="1">
            <a:spLocks noGrp="1"/>
          </p:cNvSpPr>
          <p:nvPr>
            <p:ph type="title"/>
          </p:nvPr>
        </p:nvSpPr>
        <p:spPr>
          <a:xfrm>
            <a:off x="333600"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Promotions</a:t>
            </a:r>
            <a:endParaRPr/>
          </a:p>
        </p:txBody>
      </p:sp>
      <p:sp>
        <p:nvSpPr>
          <p:cNvPr id="384" name="Google Shape;384;p52"/>
          <p:cNvSpPr txBox="1">
            <a:spLocks noGrp="1"/>
          </p:cNvSpPr>
          <p:nvPr>
            <p:ph type="body" idx="1"/>
          </p:nvPr>
        </p:nvSpPr>
        <p:spPr>
          <a:xfrm>
            <a:off x="4528725" y="500925"/>
            <a:ext cx="4282200" cy="4103100"/>
          </a:xfrm>
          <a:prstGeom prst="rect">
            <a:avLst/>
          </a:prstGeom>
        </p:spPr>
        <p:txBody>
          <a:bodyPr spcFirstLastPara="1" wrap="square" lIns="91425" tIns="91425" rIns="91425" bIns="91425" anchor="t" anchorCtr="0">
            <a:noAutofit/>
          </a:bodyPr>
          <a:lstStyle/>
          <a:p>
            <a:pPr marL="0" lvl="0" indent="0" algn="l" rtl="0">
              <a:spcBef>
                <a:spcPts val="1000"/>
              </a:spcBef>
              <a:spcAft>
                <a:spcPts val="0"/>
              </a:spcAft>
              <a:buNone/>
            </a:pPr>
            <a:r>
              <a:rPr lang="en"/>
              <a:t>When to promote?</a:t>
            </a:r>
            <a:endParaRPr/>
          </a:p>
          <a:p>
            <a:pPr marL="457200" lvl="0" indent="-368300" algn="l" rtl="0">
              <a:spcBef>
                <a:spcPts val="1000"/>
              </a:spcBef>
              <a:spcAft>
                <a:spcPts val="0"/>
              </a:spcAft>
              <a:buSzPts val="2200"/>
              <a:buChar char="●"/>
            </a:pPr>
            <a:r>
              <a:rPr lang="en"/>
              <a:t>Up to you, each with pros/cons</a:t>
            </a:r>
            <a:endParaRPr/>
          </a:p>
          <a:p>
            <a:pPr marL="457200" lvl="0" indent="-368300" algn="l" rtl="0">
              <a:spcBef>
                <a:spcPts val="0"/>
              </a:spcBef>
              <a:spcAft>
                <a:spcPts val="0"/>
              </a:spcAft>
              <a:buSzPts val="2200"/>
              <a:buChar char="●"/>
            </a:pPr>
            <a:r>
              <a:rPr lang="en"/>
              <a:t>Promoting “before”</a:t>
            </a:r>
            <a:endParaRPr/>
          </a:p>
          <a:p>
            <a:pPr marL="914400" lvl="1" indent="-355600" algn="l" rtl="0">
              <a:spcBef>
                <a:spcPts val="0"/>
              </a:spcBef>
              <a:spcAft>
                <a:spcPts val="0"/>
              </a:spcAft>
              <a:buSzPts val="2000"/>
              <a:buChar char="○"/>
            </a:pPr>
            <a:r>
              <a:rPr lang="en"/>
              <a:t>Burden on company</a:t>
            </a:r>
            <a:endParaRPr/>
          </a:p>
          <a:p>
            <a:pPr marL="457200" lvl="0" indent="-368300" algn="l" rtl="0">
              <a:spcBef>
                <a:spcPts val="0"/>
              </a:spcBef>
              <a:spcAft>
                <a:spcPts val="0"/>
              </a:spcAft>
              <a:buSzPts val="2200"/>
              <a:buChar char="●"/>
            </a:pPr>
            <a:r>
              <a:rPr lang="en"/>
              <a:t>Promoting “after”</a:t>
            </a:r>
            <a:endParaRPr/>
          </a:p>
          <a:p>
            <a:pPr marL="914400" lvl="1" indent="-355600" algn="l" rtl="0">
              <a:spcBef>
                <a:spcPts val="0"/>
              </a:spcBef>
              <a:spcAft>
                <a:spcPts val="0"/>
              </a:spcAft>
              <a:buSzPts val="2000"/>
              <a:buChar char="○"/>
            </a:pPr>
            <a:r>
              <a:rPr lang="en"/>
              <a:t>Burden on employee</a:t>
            </a:r>
            <a:endParaRPr/>
          </a:p>
        </p:txBody>
      </p:sp>
      <p:pic>
        <p:nvPicPr>
          <p:cNvPr id="385" name="Google Shape;385;p5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32050" y="1505275"/>
            <a:ext cx="3299000" cy="2819700"/>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3"/>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Reward people</a:t>
            </a:r>
            <a:endParaRPr/>
          </a:p>
          <a:p>
            <a:pPr marL="914400" lvl="1" indent="-355600" algn="l" rtl="0">
              <a:spcBef>
                <a:spcPts val="0"/>
              </a:spcBef>
              <a:spcAft>
                <a:spcPts val="0"/>
              </a:spcAft>
              <a:buSzPts val="2000"/>
              <a:buChar char="○"/>
            </a:pPr>
            <a:r>
              <a:rPr lang="en"/>
              <a:t>It’s possible for you</a:t>
            </a:r>
            <a:endParaRPr/>
          </a:p>
          <a:p>
            <a:pPr marL="1371600" lvl="2" indent="-342900" algn="l" rtl="0">
              <a:spcBef>
                <a:spcPts val="0"/>
              </a:spcBef>
              <a:spcAft>
                <a:spcPts val="0"/>
              </a:spcAft>
              <a:buSzPts val="1800"/>
              <a:buChar char="■"/>
            </a:pPr>
            <a:r>
              <a:rPr lang="en"/>
              <a:t>You do it when people are sustainable in role</a:t>
            </a:r>
            <a:endParaRPr/>
          </a:p>
          <a:p>
            <a:pPr marL="914400" lvl="1" indent="-355600" algn="l" rtl="0">
              <a:spcBef>
                <a:spcPts val="0"/>
              </a:spcBef>
              <a:spcAft>
                <a:spcPts val="0"/>
              </a:spcAft>
              <a:buSzPts val="2000"/>
              <a:buChar char="○"/>
            </a:pPr>
            <a:r>
              <a:rPr lang="en"/>
              <a:t>It’s helpful to you</a:t>
            </a:r>
            <a:endParaRPr/>
          </a:p>
          <a:p>
            <a:pPr marL="1371600" lvl="2" indent="-355600" algn="l" rtl="0">
              <a:spcBef>
                <a:spcPts val="0"/>
              </a:spcBef>
              <a:spcAft>
                <a:spcPts val="0"/>
              </a:spcAft>
              <a:buClr>
                <a:schemeClr val="hlink"/>
              </a:buClr>
              <a:buSzPts val="2000"/>
              <a:buChar char="■"/>
            </a:pPr>
            <a:r>
              <a:rPr lang="en" sz="2000">
                <a:solidFill>
                  <a:schemeClr val="hlink"/>
                </a:solidFill>
              </a:rPr>
              <a:t>It amplifies passion!</a:t>
            </a:r>
            <a:endParaRPr sz="2000">
              <a:solidFill>
                <a:schemeClr val="hlink"/>
              </a:solidFill>
            </a:endParaRPr>
          </a:p>
          <a:p>
            <a:pPr marL="914400" lvl="1" indent="-355600" algn="l" rtl="0">
              <a:spcBef>
                <a:spcPts val="0"/>
              </a:spcBef>
              <a:spcAft>
                <a:spcPts val="0"/>
              </a:spcAft>
              <a:buSzPts val="2000"/>
              <a:buChar char="○"/>
            </a:pPr>
            <a:r>
              <a:rPr lang="en"/>
              <a:t>It’s necessary for you</a:t>
            </a:r>
            <a:endParaRPr/>
          </a:p>
          <a:p>
            <a:pPr marL="1371600" lvl="2" indent="-342900" algn="l" rtl="0">
              <a:spcBef>
                <a:spcPts val="0"/>
              </a:spcBef>
              <a:spcAft>
                <a:spcPts val="0"/>
              </a:spcAft>
              <a:buSzPts val="1800"/>
              <a:buChar char="■"/>
            </a:pPr>
            <a:r>
              <a:rPr lang="en"/>
              <a:t>To avoid creating mercenaries</a:t>
            </a:r>
            <a:endParaRPr/>
          </a:p>
          <a:p>
            <a:pPr marL="0" lvl="0" indent="0" algn="l" rtl="0">
              <a:spcBef>
                <a:spcPts val="1000"/>
              </a:spcBef>
              <a:spcAft>
                <a:spcPts val="0"/>
              </a:spcAft>
              <a:buNone/>
            </a:pPr>
            <a:endParaRPr/>
          </a:p>
        </p:txBody>
      </p:sp>
      <p:sp>
        <p:nvSpPr>
          <p:cNvPr id="392" name="Google Shape;392;p53"/>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Rewards</a:t>
            </a:r>
            <a:endParaRPr/>
          </a:p>
        </p:txBody>
      </p:sp>
      <p:pic>
        <p:nvPicPr>
          <p:cNvPr id="393" name="Google Shape;393;p5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492150" y="1406970"/>
            <a:ext cx="3134549" cy="2813951"/>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4"/>
          <p:cNvSpPr txBox="1">
            <a:spLocks noGrp="1"/>
          </p:cNvSpPr>
          <p:nvPr>
            <p:ph type="title"/>
          </p:nvPr>
        </p:nvSpPr>
        <p:spPr>
          <a:xfrm>
            <a:off x="0" y="4357200"/>
            <a:ext cx="9144000" cy="786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Summary</a:t>
            </a:r>
            <a:endParaRPr/>
          </a:p>
        </p:txBody>
      </p:sp>
      <p:sp>
        <p:nvSpPr>
          <p:cNvPr id="400" name="Google Shape;400;p54"/>
          <p:cNvSpPr txBox="1">
            <a:spLocks noGrp="1"/>
          </p:cNvSpPr>
          <p:nvPr>
            <p:ph type="body" idx="1"/>
          </p:nvPr>
        </p:nvSpPr>
        <p:spPr>
          <a:xfrm>
            <a:off x="264925" y="256150"/>
            <a:ext cx="4166400" cy="3848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Start with initial role</a:t>
            </a:r>
            <a:endParaRPr/>
          </a:p>
          <a:p>
            <a:pPr marL="0" lvl="0" indent="0" algn="l" rtl="0">
              <a:spcBef>
                <a:spcPts val="1000"/>
              </a:spcBef>
              <a:spcAft>
                <a:spcPts val="0"/>
              </a:spcAft>
              <a:buNone/>
            </a:pPr>
            <a:endParaRPr/>
          </a:p>
          <a:p>
            <a:pPr marL="457200" lvl="0" indent="-368300" algn="l" rtl="0">
              <a:spcBef>
                <a:spcPts val="1000"/>
              </a:spcBef>
              <a:spcAft>
                <a:spcPts val="0"/>
              </a:spcAft>
              <a:buSzPts val="2200"/>
              <a:buChar char="•"/>
            </a:pPr>
            <a:r>
              <a:rPr lang="en"/>
              <a:t>Get up to speed on its required skills</a:t>
            </a:r>
            <a:endParaRPr/>
          </a:p>
          <a:p>
            <a:pPr marL="0" lvl="0" indent="0" algn="l" rtl="0">
              <a:spcBef>
                <a:spcPts val="1000"/>
              </a:spcBef>
              <a:spcAft>
                <a:spcPts val="0"/>
              </a:spcAft>
              <a:buNone/>
            </a:pPr>
            <a:endParaRPr/>
          </a:p>
          <a:p>
            <a:pPr marL="457200" lvl="0" indent="-368300" algn="l" rtl="0">
              <a:spcBef>
                <a:spcPts val="1000"/>
              </a:spcBef>
              <a:spcAft>
                <a:spcPts val="0"/>
              </a:spcAft>
              <a:buSzPts val="2200"/>
              <a:buChar char="•"/>
            </a:pPr>
            <a:r>
              <a:rPr lang="en"/>
              <a:t>Provide sidequests</a:t>
            </a:r>
            <a:endParaRPr/>
          </a:p>
          <a:p>
            <a:pPr marL="914400" lvl="1" indent="-355600" algn="l" rtl="0">
              <a:spcBef>
                <a:spcPts val="0"/>
              </a:spcBef>
              <a:spcAft>
                <a:spcPts val="0"/>
              </a:spcAft>
              <a:buSzPts val="2000"/>
              <a:buChar char="○"/>
            </a:pPr>
            <a:r>
              <a:rPr lang="en"/>
              <a:t>Push limits and skills</a:t>
            </a:r>
            <a:endParaRPr/>
          </a:p>
          <a:p>
            <a:pPr marL="0" marR="0" lvl="0" indent="0" algn="l" rtl="0">
              <a:lnSpc>
                <a:spcPct val="114000"/>
              </a:lnSpc>
              <a:spcBef>
                <a:spcPts val="1000"/>
              </a:spcBef>
              <a:spcAft>
                <a:spcPts val="0"/>
              </a:spcAft>
              <a:buNone/>
            </a:pPr>
            <a:endParaRPr/>
          </a:p>
        </p:txBody>
      </p:sp>
      <p:sp>
        <p:nvSpPr>
          <p:cNvPr id="401" name="Google Shape;401;p54"/>
          <p:cNvSpPr txBox="1">
            <a:spLocks noGrp="1"/>
          </p:cNvSpPr>
          <p:nvPr>
            <p:ph type="body" idx="2"/>
          </p:nvPr>
        </p:nvSpPr>
        <p:spPr>
          <a:xfrm>
            <a:off x="4712670" y="256150"/>
            <a:ext cx="4166400" cy="3848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Clr>
                <a:schemeClr val="hlink"/>
              </a:buClr>
              <a:buSzPts val="2200"/>
              <a:buChar char="•"/>
            </a:pPr>
            <a:r>
              <a:rPr lang="en">
                <a:solidFill>
                  <a:schemeClr val="hlink"/>
                </a:solidFill>
              </a:rPr>
              <a:t>Provide milestones</a:t>
            </a:r>
            <a:endParaRPr>
              <a:solidFill>
                <a:schemeClr val="hlink"/>
              </a:solidFill>
            </a:endParaRPr>
          </a:p>
          <a:p>
            <a:pPr marL="914400" lvl="1" indent="-355600" algn="l" rtl="0">
              <a:spcBef>
                <a:spcPts val="0"/>
              </a:spcBef>
              <a:spcAft>
                <a:spcPts val="0"/>
              </a:spcAft>
              <a:buClr>
                <a:schemeClr val="hlink"/>
              </a:buClr>
              <a:buSzPts val="2000"/>
              <a:buChar char="○"/>
            </a:pPr>
            <a:r>
              <a:rPr lang="en">
                <a:solidFill>
                  <a:schemeClr val="hlink"/>
                </a:solidFill>
              </a:rPr>
              <a:t>3-6 months</a:t>
            </a:r>
            <a:endParaRPr>
              <a:solidFill>
                <a:schemeClr val="hlink"/>
              </a:solidFill>
            </a:endParaRPr>
          </a:p>
          <a:p>
            <a:pPr marL="914400" lvl="1" indent="-355600" algn="l" rtl="0">
              <a:spcBef>
                <a:spcPts val="0"/>
              </a:spcBef>
              <a:spcAft>
                <a:spcPts val="0"/>
              </a:spcAft>
              <a:buClr>
                <a:schemeClr val="hlink"/>
              </a:buClr>
              <a:buSzPts val="2000"/>
              <a:buChar char="○"/>
            </a:pPr>
            <a:r>
              <a:rPr lang="en">
                <a:solidFill>
                  <a:schemeClr val="hlink"/>
                </a:solidFill>
              </a:rPr>
              <a:t>Provide rewards</a:t>
            </a:r>
            <a:endParaRPr>
              <a:solidFill>
                <a:schemeClr val="hlink"/>
              </a:solidFill>
            </a:endParaRPr>
          </a:p>
          <a:p>
            <a:pPr marL="0" lvl="0" indent="0" algn="l" rtl="0">
              <a:spcBef>
                <a:spcPts val="1000"/>
              </a:spcBef>
              <a:spcAft>
                <a:spcPts val="0"/>
              </a:spcAft>
              <a:buNone/>
            </a:pPr>
            <a:endParaRPr>
              <a:solidFill>
                <a:schemeClr val="hlink"/>
              </a:solidFill>
            </a:endParaRPr>
          </a:p>
          <a:p>
            <a:pPr marL="457200" lvl="0" indent="-368300" algn="l" rtl="0">
              <a:spcBef>
                <a:spcPts val="1000"/>
              </a:spcBef>
              <a:spcAft>
                <a:spcPts val="0"/>
              </a:spcAft>
              <a:buClr>
                <a:schemeClr val="hlink"/>
              </a:buClr>
              <a:buSzPts val="2200"/>
              <a:buChar char="•"/>
            </a:pPr>
            <a:r>
              <a:rPr lang="en">
                <a:solidFill>
                  <a:schemeClr val="hlink"/>
                </a:solidFill>
              </a:rPr>
              <a:t>Repeat the cycle</a:t>
            </a:r>
            <a:endParaRPr>
              <a:solidFill>
                <a:schemeClr val="hlink"/>
              </a:solidFill>
            </a:endParaRPr>
          </a:p>
          <a:p>
            <a:pPr marL="914400" lvl="1" indent="-355600" algn="l" rtl="0">
              <a:spcBef>
                <a:spcPts val="0"/>
              </a:spcBef>
              <a:spcAft>
                <a:spcPts val="0"/>
              </a:spcAft>
              <a:buClr>
                <a:schemeClr val="hlink"/>
              </a:buClr>
              <a:buSzPts val="2000"/>
              <a:buChar char="○"/>
            </a:pPr>
            <a:r>
              <a:rPr lang="en">
                <a:solidFill>
                  <a:schemeClr val="hlink"/>
                </a:solidFill>
              </a:rPr>
              <a:t>Document as you go</a:t>
            </a:r>
            <a:endParaRPr>
              <a:solidFill>
                <a:schemeClr val="hlink"/>
              </a:solidFill>
            </a:endParaRPr>
          </a:p>
          <a:p>
            <a:pPr marL="0" lvl="0" indent="0" algn="l" rtl="0">
              <a:spcBef>
                <a:spcPts val="1000"/>
              </a:spcBef>
              <a:spcAft>
                <a:spcPts val="0"/>
              </a:spcAft>
              <a:buNone/>
            </a:pPr>
            <a:endParaRPr>
              <a:solidFill>
                <a:schemeClr val="hlink"/>
              </a:solidFill>
            </a:endParaRPr>
          </a:p>
          <a:p>
            <a:pPr marL="0" lvl="0" indent="0" algn="l" rtl="0">
              <a:spcBef>
                <a:spcPts val="1000"/>
              </a:spcBef>
              <a:spcAft>
                <a:spcPts val="0"/>
              </a:spcAft>
              <a:buNone/>
            </a:pPr>
            <a:r>
              <a:rPr lang="en">
                <a:solidFill>
                  <a:schemeClr val="hlink"/>
                </a:solidFill>
              </a:rPr>
              <a:t>You have an expert!</a:t>
            </a:r>
            <a:endParaRPr>
              <a:solidFill>
                <a:schemeClr val="hlink"/>
              </a:solidFill>
            </a:endParaRPr>
          </a:p>
          <a:p>
            <a:pPr marL="0" lvl="0" indent="0" algn="l" rtl="0">
              <a:spcBef>
                <a:spcPts val="100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333600"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Step 5: Rinse and Repeat</a:t>
            </a:r>
            <a:endParaRPr/>
          </a:p>
        </p:txBody>
      </p:sp>
      <p:sp>
        <p:nvSpPr>
          <p:cNvPr id="408" name="Google Shape;408;p55"/>
          <p:cNvSpPr txBox="1">
            <a:spLocks noGrp="1"/>
          </p:cNvSpPr>
          <p:nvPr>
            <p:ph type="body" idx="1"/>
          </p:nvPr>
        </p:nvSpPr>
        <p:spPr>
          <a:xfrm>
            <a:off x="4528725" y="500925"/>
            <a:ext cx="4282200" cy="4103100"/>
          </a:xfrm>
          <a:prstGeom prst="rect">
            <a:avLst/>
          </a:prstGeom>
        </p:spPr>
        <p:txBody>
          <a:bodyPr spcFirstLastPara="1" wrap="square" lIns="91425" tIns="91425" rIns="91425" bIns="91425" anchor="ctr" anchorCtr="0">
            <a:noAutofit/>
          </a:bodyPr>
          <a:lstStyle/>
          <a:p>
            <a:pPr marL="0" lvl="0" indent="0" algn="ctr" rtl="0">
              <a:spcBef>
                <a:spcPts val="1000"/>
              </a:spcBef>
              <a:spcAft>
                <a:spcPts val="0"/>
              </a:spcAft>
              <a:buNone/>
            </a:pPr>
            <a:r>
              <a:rPr lang="en" b="1">
                <a:latin typeface="Roboto"/>
                <a:ea typeface="Roboto"/>
                <a:cs typeface="Roboto"/>
                <a:sym typeface="Roboto"/>
              </a:rPr>
              <a:t>You’ve made it!  You’ve guided someone from Point A to Point B!  Now what?</a:t>
            </a:r>
            <a:endParaRPr b="1">
              <a:latin typeface="Roboto"/>
              <a:ea typeface="Roboto"/>
              <a:cs typeface="Roboto"/>
              <a:sym typeface="Roboto"/>
            </a:endParaRPr>
          </a:p>
        </p:txBody>
      </p:sp>
      <p:pic>
        <p:nvPicPr>
          <p:cNvPr id="409" name="Google Shape;409;p5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68775" y="1770525"/>
            <a:ext cx="3025553" cy="2699576"/>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137" name="Google Shape;137;p20" title="Chart"/>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743525" y="153607"/>
            <a:ext cx="7656949" cy="4074134"/>
          </a:xfrm>
          <a:prstGeom prst="rect">
            <a:avLst/>
          </a:prstGeom>
          <a:noFill/>
          <a:ln>
            <a:noFill/>
          </a:ln>
          <a:effectLst>
            <a:outerShdw blurRad="42863" dist="47625" dir="3000000" algn="bl" rotWithShape="0">
              <a:srgbClr val="000000">
                <a:alpha val="40000"/>
              </a:srgbClr>
            </a:outerShdw>
          </a:effectLst>
        </p:spPr>
      </p:pic>
      <p:pic>
        <p:nvPicPr>
          <p:cNvPr id="138" name="Google Shape;138;p20"/>
          <p:cNvPicPr preferRelativeResize="0"/>
          <p:nvPr/>
        </p:nvPicPr>
        <p:blipFill rotWithShape="1">
          <a:blip r:embed="rId4">
            <a:alphaModFix/>
          </a:blip>
          <a:srcRect/>
          <a:stretch/>
        </p:blipFill>
        <p:spPr>
          <a:xfrm>
            <a:off x="3332538" y="884488"/>
            <a:ext cx="2478913" cy="2526159"/>
          </a:xfrm>
          <a:prstGeom prst="rect">
            <a:avLst/>
          </a:prstGeom>
          <a:noFill/>
          <a:ln>
            <a:noFill/>
          </a:ln>
          <a:effectLst>
            <a:outerShdw blurRad="42863" dist="47625" dir="3000000" algn="bl" rotWithShape="0">
              <a:srgbClr val="000000">
                <a:alpha val="49803"/>
              </a:srgbClr>
            </a:outerShdw>
          </a:effectLst>
        </p:spPr>
      </p:pic>
      <p:sp>
        <p:nvSpPr>
          <p:cNvPr id="139" name="Google Shape;139;p20"/>
          <p:cNvSpPr txBox="1">
            <a:spLocks noGrp="1"/>
          </p:cNvSpPr>
          <p:nvPr>
            <p:ph type="title"/>
          </p:nvPr>
        </p:nvSpPr>
        <p:spPr>
          <a:xfrm>
            <a:off x="0" y="4357200"/>
            <a:ext cx="9144000" cy="786300"/>
          </a:xfrm>
          <a:prstGeom prst="rect">
            <a:avLst/>
          </a:prstGeom>
          <a:gradFill>
            <a:gsLst>
              <a:gs pos="0">
                <a:srgbClr val="FD7B26"/>
              </a:gs>
              <a:gs pos="100000">
                <a:srgbClr val="CE0363"/>
              </a:gs>
            </a:gsLst>
            <a:lin ang="270000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a:t>63% Certified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title" idx="4294967295"/>
          </p:nvPr>
        </p:nvSpPr>
        <p:spPr>
          <a:xfrm>
            <a:off x="333600" y="500925"/>
            <a:ext cx="3495900" cy="11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Iteration</a:t>
            </a:r>
            <a:endParaRPr/>
          </a:p>
        </p:txBody>
      </p:sp>
      <p:sp>
        <p:nvSpPr>
          <p:cNvPr id="416" name="Google Shape;416;p56"/>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Take notes for each time mentoring</a:t>
            </a:r>
            <a:endParaRPr/>
          </a:p>
          <a:p>
            <a:pPr marL="457200" lvl="0" indent="-368300" algn="l" rtl="0">
              <a:spcBef>
                <a:spcPts val="0"/>
              </a:spcBef>
              <a:spcAft>
                <a:spcPts val="0"/>
              </a:spcAft>
              <a:buSzPts val="2200"/>
              <a:buChar char="•"/>
            </a:pPr>
            <a:r>
              <a:rPr lang="en"/>
              <a:t>Document the failures and successes.  Form into a process</a:t>
            </a:r>
            <a:endParaRPr/>
          </a:p>
          <a:p>
            <a:pPr marL="457200" lvl="0" indent="-368300" algn="l" rtl="0">
              <a:spcBef>
                <a:spcPts val="0"/>
              </a:spcBef>
              <a:spcAft>
                <a:spcPts val="0"/>
              </a:spcAft>
              <a:buSzPts val="2200"/>
              <a:buChar char="•"/>
            </a:pPr>
            <a:r>
              <a:rPr lang="en"/>
              <a:t>Tweak process after each iteration</a:t>
            </a:r>
            <a:endParaRPr/>
          </a:p>
        </p:txBody>
      </p:sp>
      <p:sp>
        <p:nvSpPr>
          <p:cNvPr id="417" name="Google Shape;417;p56"/>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Iteration</a:t>
            </a:r>
            <a:endParaRPr/>
          </a:p>
        </p:txBody>
      </p:sp>
      <p:pic>
        <p:nvPicPr>
          <p:cNvPr id="418" name="Google Shape;418;p5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68650" y="1337775"/>
            <a:ext cx="3381552" cy="3115226"/>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7"/>
          <p:cNvSpPr txBox="1">
            <a:spLocks noGrp="1"/>
          </p:cNvSpPr>
          <p:nvPr>
            <p:ph type="title"/>
          </p:nvPr>
        </p:nvSpPr>
        <p:spPr>
          <a:xfrm>
            <a:off x="333600"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How We Do It</a:t>
            </a:r>
            <a:endParaRPr/>
          </a:p>
        </p:txBody>
      </p:sp>
      <p:sp>
        <p:nvSpPr>
          <p:cNvPr id="425" name="Google Shape;425;p57"/>
          <p:cNvSpPr txBox="1">
            <a:spLocks noGrp="1"/>
          </p:cNvSpPr>
          <p:nvPr>
            <p:ph type="body" idx="1"/>
          </p:nvPr>
        </p:nvSpPr>
        <p:spPr>
          <a:xfrm>
            <a:off x="4528725" y="500925"/>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Start as Junior Elasticsearch Support Tech</a:t>
            </a:r>
            <a:endParaRPr/>
          </a:p>
          <a:p>
            <a:pPr marL="457200" lvl="0" indent="-368300" algn="l" rtl="0">
              <a:spcBef>
                <a:spcPts val="0"/>
              </a:spcBef>
              <a:spcAft>
                <a:spcPts val="0"/>
              </a:spcAft>
              <a:buSzPts val="2200"/>
              <a:buChar char="•"/>
            </a:pPr>
            <a:r>
              <a:rPr lang="en"/>
              <a:t>Give projects from company backlog</a:t>
            </a:r>
            <a:endParaRPr/>
          </a:p>
          <a:p>
            <a:pPr marL="457200" lvl="0" indent="-368300" algn="l" rtl="0">
              <a:spcBef>
                <a:spcPts val="0"/>
              </a:spcBef>
              <a:spcAft>
                <a:spcPts val="0"/>
              </a:spcAft>
              <a:buSzPts val="2200"/>
              <a:buChar char="•"/>
            </a:pPr>
            <a:r>
              <a:rPr lang="en"/>
              <a:t>Provide guidance along the way</a:t>
            </a:r>
            <a:endParaRPr/>
          </a:p>
          <a:p>
            <a:pPr marL="457200" lvl="0" indent="-368300" algn="l" rtl="0">
              <a:spcBef>
                <a:spcPts val="0"/>
              </a:spcBef>
              <a:spcAft>
                <a:spcPts val="0"/>
              </a:spcAft>
              <a:buSzPts val="2200"/>
              <a:buChar char="•"/>
            </a:pPr>
            <a:r>
              <a:rPr lang="en"/>
              <a:t>Promote after milestones have been reached</a:t>
            </a:r>
            <a:endParaRPr/>
          </a:p>
        </p:txBody>
      </p:sp>
      <p:pic>
        <p:nvPicPr>
          <p:cNvPr id="426" name="Google Shape;426;p5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65124" y="1290875"/>
            <a:ext cx="2832875" cy="3172226"/>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8"/>
          <p:cNvSpPr txBox="1">
            <a:spLocks noGrp="1"/>
          </p:cNvSpPr>
          <p:nvPr>
            <p:ph type="title" idx="4294967295"/>
          </p:nvPr>
        </p:nvSpPr>
        <p:spPr>
          <a:xfrm>
            <a:off x="5311475" y="500925"/>
            <a:ext cx="3495900" cy="111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Agenda</a:t>
            </a:r>
            <a:endParaRPr/>
          </a:p>
        </p:txBody>
      </p:sp>
      <p:sp>
        <p:nvSpPr>
          <p:cNvPr id="433" name="Google Shape;433;p58"/>
          <p:cNvSpPr txBox="1">
            <a:spLocks noGrp="1"/>
          </p:cNvSpPr>
          <p:nvPr>
            <p:ph type="body" idx="1"/>
          </p:nvPr>
        </p:nvSpPr>
        <p:spPr>
          <a:xfrm>
            <a:off x="343275" y="520200"/>
            <a:ext cx="4282200" cy="4103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2200"/>
              <a:buNone/>
            </a:pPr>
            <a:r>
              <a:rPr lang="en" sz="2400" b="1">
                <a:latin typeface="Roboto"/>
                <a:ea typeface="Roboto"/>
                <a:cs typeface="Roboto"/>
                <a:sym typeface="Roboto"/>
              </a:rPr>
              <a:t>How to Create K8s Experts:</a:t>
            </a:r>
            <a:endParaRPr sz="2400" b="1">
              <a:latin typeface="Roboto"/>
              <a:ea typeface="Roboto"/>
              <a:cs typeface="Roboto"/>
              <a:sym typeface="Roboto"/>
            </a:endParaRPr>
          </a:p>
          <a:p>
            <a:pPr marL="457200" lvl="0" indent="-368300" algn="l" rtl="0">
              <a:lnSpc>
                <a:spcPct val="150000"/>
              </a:lnSpc>
              <a:spcBef>
                <a:spcPts val="2000"/>
              </a:spcBef>
              <a:spcAft>
                <a:spcPts val="0"/>
              </a:spcAft>
              <a:buSzPts val="2200"/>
              <a:buChar char="•"/>
            </a:pPr>
            <a:r>
              <a:rPr lang="en" strike="sngStrike"/>
              <a:t>Why build experts?</a:t>
            </a:r>
            <a:endParaRPr strike="sngStrike"/>
          </a:p>
          <a:p>
            <a:pPr marL="457200" lvl="0" indent="-368300" algn="l" rtl="0">
              <a:lnSpc>
                <a:spcPct val="150000"/>
              </a:lnSpc>
              <a:spcBef>
                <a:spcPts val="2000"/>
              </a:spcBef>
              <a:spcAft>
                <a:spcPts val="0"/>
              </a:spcAft>
              <a:buSzPts val="2200"/>
              <a:buChar char="•"/>
            </a:pPr>
            <a:r>
              <a:rPr lang="en" strike="sngStrike"/>
              <a:t>How do you build experts?</a:t>
            </a:r>
            <a:endParaRPr strike="sngStrike"/>
          </a:p>
          <a:p>
            <a:pPr marL="457200" lvl="0" indent="-368300" algn="l" rtl="0">
              <a:lnSpc>
                <a:spcPct val="150000"/>
              </a:lnSpc>
              <a:spcBef>
                <a:spcPts val="2000"/>
              </a:spcBef>
              <a:spcAft>
                <a:spcPts val="2000"/>
              </a:spcAft>
              <a:buSzPts val="2200"/>
              <a:buChar char="•"/>
            </a:pPr>
            <a:r>
              <a:rPr lang="en" i="1"/>
              <a:t>Conclusion/Resources</a:t>
            </a:r>
            <a:endParaRPr i="1"/>
          </a:p>
        </p:txBody>
      </p:sp>
      <p:pic>
        <p:nvPicPr>
          <p:cNvPr id="434" name="Google Shape;434;p58"/>
          <p:cNvPicPr preferRelativeResize="0"/>
          <p:nvPr/>
        </p:nvPicPr>
        <p:blipFill rotWithShape="1">
          <a:blip r:embed="rId3">
            <a:alphaModFix/>
          </a:blip>
          <a:srcRect/>
          <a:stretch/>
        </p:blipFill>
        <p:spPr>
          <a:xfrm>
            <a:off x="5785524" y="1578610"/>
            <a:ext cx="2547799" cy="2548601"/>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9"/>
          <p:cNvSpPr txBox="1">
            <a:spLocks noGrp="1"/>
          </p:cNvSpPr>
          <p:nvPr>
            <p:ph type="title"/>
          </p:nvPr>
        </p:nvSpPr>
        <p:spPr>
          <a:xfrm>
            <a:off x="0" y="4357200"/>
            <a:ext cx="9144000" cy="786300"/>
          </a:xfrm>
          <a:prstGeom prst="rect">
            <a:avLst/>
          </a:prstGeom>
          <a:gradFill>
            <a:gsLst>
              <a:gs pos="0">
                <a:srgbClr val="FD7B26"/>
              </a:gs>
              <a:gs pos="100000">
                <a:srgbClr val="CE0363"/>
              </a:gs>
            </a:gsLst>
            <a:lin ang="270000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a:t>Resources We Like</a:t>
            </a:r>
            <a:endParaRPr/>
          </a:p>
        </p:txBody>
      </p:sp>
      <p:sp>
        <p:nvSpPr>
          <p:cNvPr id="441" name="Google Shape;441;p59"/>
          <p:cNvSpPr txBox="1">
            <a:spLocks noGrp="1"/>
          </p:cNvSpPr>
          <p:nvPr>
            <p:ph type="body" idx="1"/>
          </p:nvPr>
        </p:nvSpPr>
        <p:spPr>
          <a:xfrm>
            <a:off x="268350" y="256150"/>
            <a:ext cx="8607300" cy="384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200"/>
              <a:buNone/>
            </a:pPr>
            <a:r>
              <a:rPr lang="en" sz="1800" b="1">
                <a:latin typeface="Roboto"/>
                <a:ea typeface="Roboto"/>
                <a:cs typeface="Roboto"/>
                <a:sym typeface="Roboto"/>
              </a:rPr>
              <a:t>Courses:</a:t>
            </a:r>
            <a:endParaRPr sz="1800" b="1">
              <a:latin typeface="Roboto"/>
              <a:ea typeface="Roboto"/>
              <a:cs typeface="Roboto"/>
              <a:sym typeface="Roboto"/>
            </a:endParaRPr>
          </a:p>
          <a:p>
            <a:pPr marL="457200" lvl="0" indent="-342900" algn="l" rtl="0">
              <a:lnSpc>
                <a:spcPct val="115000"/>
              </a:lnSpc>
              <a:spcBef>
                <a:spcPts val="1000"/>
              </a:spcBef>
              <a:spcAft>
                <a:spcPts val="0"/>
              </a:spcAft>
              <a:buSzPts val="1800"/>
              <a:buChar char="•"/>
            </a:pPr>
            <a:r>
              <a:rPr lang="en" sz="1800" u="sng">
                <a:solidFill>
                  <a:schemeClr val="hlink"/>
                </a:solidFill>
                <a:hlinkClick r:id="rId3"/>
              </a:rPr>
              <a:t>katacoda.com/courses/docker</a:t>
            </a:r>
            <a:endParaRPr sz="1800"/>
          </a:p>
          <a:p>
            <a:pPr marL="457200" lvl="0" indent="-342900" algn="l" rtl="0">
              <a:lnSpc>
                <a:spcPct val="115000"/>
              </a:lnSpc>
              <a:spcBef>
                <a:spcPts val="1000"/>
              </a:spcBef>
              <a:spcAft>
                <a:spcPts val="0"/>
              </a:spcAft>
              <a:buSzPts val="1800"/>
              <a:buChar char="•"/>
            </a:pPr>
            <a:r>
              <a:rPr lang="en" sz="1800" u="sng">
                <a:solidFill>
                  <a:schemeClr val="hlink"/>
                </a:solidFill>
                <a:hlinkClick r:id="rId4"/>
              </a:rPr>
              <a:t>ryanstutorials.net/linuxtutorial/</a:t>
            </a:r>
            <a:endParaRPr sz="1800"/>
          </a:p>
          <a:p>
            <a:pPr marL="457200" lvl="0" indent="-342900" algn="l" rtl="0">
              <a:lnSpc>
                <a:spcPct val="115000"/>
              </a:lnSpc>
              <a:spcBef>
                <a:spcPts val="1000"/>
              </a:spcBef>
              <a:spcAft>
                <a:spcPts val="0"/>
              </a:spcAft>
              <a:buSzPts val="1800"/>
              <a:buChar char="•"/>
            </a:pPr>
            <a:r>
              <a:rPr lang="en" sz="1800" u="sng">
                <a:solidFill>
                  <a:schemeClr val="hlink"/>
                </a:solidFill>
                <a:hlinkClick r:id="rId5"/>
              </a:rPr>
              <a:t>kubernetesbyexample.com/</a:t>
            </a:r>
            <a:endParaRPr sz="1800"/>
          </a:p>
          <a:p>
            <a:pPr marL="457200" lvl="0" indent="-342900" algn="l" rtl="0">
              <a:lnSpc>
                <a:spcPct val="115000"/>
              </a:lnSpc>
              <a:spcBef>
                <a:spcPts val="1000"/>
              </a:spcBef>
              <a:spcAft>
                <a:spcPts val="0"/>
              </a:spcAft>
              <a:buSzPts val="1800"/>
              <a:buChar char="•"/>
            </a:pPr>
            <a:r>
              <a:rPr lang="en" sz="1800" u="sng">
                <a:solidFill>
                  <a:schemeClr val="hlink"/>
                </a:solidFill>
                <a:hlinkClick r:id="rId6"/>
              </a:rPr>
              <a:t>katacoda.com/courses/kubernetes</a:t>
            </a:r>
            <a:endParaRPr sz="1800"/>
          </a:p>
          <a:p>
            <a:pPr marL="457200" lvl="0" indent="-342900" algn="l" rtl="0">
              <a:lnSpc>
                <a:spcPct val="115000"/>
              </a:lnSpc>
              <a:spcBef>
                <a:spcPts val="1000"/>
              </a:spcBef>
              <a:spcAft>
                <a:spcPts val="0"/>
              </a:spcAft>
              <a:buSzPts val="1800"/>
              <a:buChar char="•"/>
            </a:pPr>
            <a:r>
              <a:rPr lang="en" sz="1800" u="sng">
                <a:solidFill>
                  <a:schemeClr val="hlink"/>
                </a:solidFill>
                <a:hlinkClick r:id="rId7"/>
              </a:rPr>
              <a:t>magicsandbox.io/</a:t>
            </a:r>
            <a:endParaRPr sz="1800"/>
          </a:p>
          <a:p>
            <a:pPr marL="457200" lvl="0" indent="-342900" algn="l" rtl="0">
              <a:lnSpc>
                <a:spcPct val="115000"/>
              </a:lnSpc>
              <a:spcBef>
                <a:spcPts val="1000"/>
              </a:spcBef>
              <a:spcAft>
                <a:spcPts val="0"/>
              </a:spcAft>
              <a:buSzPts val="1800"/>
              <a:buChar char="•"/>
            </a:pPr>
            <a:r>
              <a:rPr lang="en" sz="1800" u="sng">
                <a:solidFill>
                  <a:schemeClr val="hlink"/>
                </a:solidFill>
                <a:hlinkClick r:id="rId8"/>
              </a:rPr>
              <a:t>classroom.udacity.com/courses/ud615</a:t>
            </a:r>
            <a:endParaRPr sz="1800"/>
          </a:p>
          <a:p>
            <a:pPr marL="457200" lvl="0" indent="-342900" algn="l" rtl="0">
              <a:lnSpc>
                <a:spcPct val="115000"/>
              </a:lnSpc>
              <a:spcBef>
                <a:spcPts val="1000"/>
              </a:spcBef>
              <a:spcAft>
                <a:spcPts val="1000"/>
              </a:spcAft>
              <a:buClr>
                <a:schemeClr val="hlink"/>
              </a:buClr>
              <a:buSzPts val="1800"/>
              <a:buChar char="•"/>
            </a:pPr>
            <a:r>
              <a:rPr lang="en" sz="1800" u="sng">
                <a:solidFill>
                  <a:schemeClr val="hlink"/>
                </a:solidFill>
                <a:hlinkClick r:id="rId9"/>
              </a:rPr>
              <a:t>edx.org/course/introduction-to-kubernetes</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60"/>
          <p:cNvSpPr txBox="1">
            <a:spLocks noGrp="1"/>
          </p:cNvSpPr>
          <p:nvPr>
            <p:ph type="title"/>
          </p:nvPr>
        </p:nvSpPr>
        <p:spPr>
          <a:xfrm>
            <a:off x="0" y="4357200"/>
            <a:ext cx="9144000" cy="786300"/>
          </a:xfrm>
          <a:prstGeom prst="rect">
            <a:avLst/>
          </a:prstGeom>
          <a:gradFill>
            <a:gsLst>
              <a:gs pos="0">
                <a:srgbClr val="FD7B26"/>
              </a:gs>
              <a:gs pos="100000">
                <a:srgbClr val="CE0363"/>
              </a:gs>
            </a:gsLst>
            <a:lin ang="270000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a:t>Resources We Like</a:t>
            </a:r>
            <a:endParaRPr/>
          </a:p>
        </p:txBody>
      </p:sp>
      <p:sp>
        <p:nvSpPr>
          <p:cNvPr id="448" name="Google Shape;448;p60"/>
          <p:cNvSpPr txBox="1">
            <a:spLocks noGrp="1"/>
          </p:cNvSpPr>
          <p:nvPr>
            <p:ph type="body" idx="1"/>
          </p:nvPr>
        </p:nvSpPr>
        <p:spPr>
          <a:xfrm>
            <a:off x="268350" y="256150"/>
            <a:ext cx="8607300" cy="384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200"/>
              <a:buNone/>
            </a:pPr>
            <a:r>
              <a:rPr lang="en" sz="1800" b="1">
                <a:latin typeface="Roboto"/>
                <a:ea typeface="Roboto"/>
                <a:cs typeface="Roboto"/>
                <a:sym typeface="Roboto"/>
              </a:rPr>
              <a:t>Courses (continued):</a:t>
            </a:r>
            <a:endParaRPr sz="1800" b="1">
              <a:latin typeface="Roboto"/>
              <a:ea typeface="Roboto"/>
              <a:cs typeface="Roboto"/>
              <a:sym typeface="Roboto"/>
            </a:endParaRPr>
          </a:p>
          <a:p>
            <a:pPr marL="457200" lvl="0" indent="-342900" algn="l" rtl="0">
              <a:lnSpc>
                <a:spcPct val="115000"/>
              </a:lnSpc>
              <a:spcBef>
                <a:spcPts val="1000"/>
              </a:spcBef>
              <a:spcAft>
                <a:spcPts val="0"/>
              </a:spcAft>
              <a:buClr>
                <a:schemeClr val="hlink"/>
              </a:buClr>
              <a:buSzPts val="1800"/>
              <a:buChar char="•"/>
            </a:pPr>
            <a:r>
              <a:rPr lang="en" sz="1800" u="sng">
                <a:solidFill>
                  <a:schemeClr val="hlink"/>
                </a:solidFill>
                <a:hlinkClick r:id="rId3"/>
              </a:rPr>
              <a:t>tutorialspoint.com/data_communication_computer_network/</a:t>
            </a:r>
            <a:endParaRPr sz="1800">
              <a:solidFill>
                <a:schemeClr val="hlink"/>
              </a:solidFill>
            </a:endParaRPr>
          </a:p>
          <a:p>
            <a:pPr marL="457200" lvl="0" indent="-342900" algn="l" rtl="0">
              <a:lnSpc>
                <a:spcPct val="115000"/>
              </a:lnSpc>
              <a:spcBef>
                <a:spcPts val="1000"/>
              </a:spcBef>
              <a:spcAft>
                <a:spcPts val="0"/>
              </a:spcAft>
              <a:buClr>
                <a:schemeClr val="hlink"/>
              </a:buClr>
              <a:buSzPts val="1800"/>
              <a:buChar char="•"/>
            </a:pPr>
            <a:r>
              <a:rPr lang="en" sz="1800" u="sng">
                <a:solidFill>
                  <a:schemeClr val="hlink"/>
                </a:solidFill>
                <a:hlinkClick r:id="rId4"/>
              </a:rPr>
              <a:t>khanacademy.org/computing/computer-science/internet-intro</a:t>
            </a:r>
            <a:endParaRPr sz="1800"/>
          </a:p>
          <a:p>
            <a:pPr marL="0" lvl="0" indent="0" algn="l" rtl="0">
              <a:lnSpc>
                <a:spcPct val="115000"/>
              </a:lnSpc>
              <a:spcBef>
                <a:spcPts val="1000"/>
              </a:spcBef>
              <a:spcAft>
                <a:spcPts val="0"/>
              </a:spcAft>
              <a:buSzPts val="2200"/>
              <a:buNone/>
            </a:pPr>
            <a:r>
              <a:rPr lang="en" sz="1800" b="1">
                <a:solidFill>
                  <a:schemeClr val="hlink"/>
                </a:solidFill>
                <a:latin typeface="Roboto"/>
                <a:ea typeface="Roboto"/>
                <a:cs typeface="Roboto"/>
                <a:sym typeface="Roboto"/>
              </a:rPr>
              <a:t>Treasure Trove:</a:t>
            </a:r>
            <a:endParaRPr sz="1800" b="1">
              <a:solidFill>
                <a:schemeClr val="hlink"/>
              </a:solidFill>
              <a:latin typeface="Roboto"/>
              <a:ea typeface="Roboto"/>
              <a:cs typeface="Roboto"/>
              <a:sym typeface="Roboto"/>
            </a:endParaRPr>
          </a:p>
          <a:p>
            <a:pPr marL="457200" lvl="0" indent="-342900" algn="l" rtl="0">
              <a:lnSpc>
                <a:spcPct val="115000"/>
              </a:lnSpc>
              <a:spcBef>
                <a:spcPts val="1000"/>
              </a:spcBef>
              <a:spcAft>
                <a:spcPts val="0"/>
              </a:spcAft>
              <a:buClr>
                <a:schemeClr val="hlink"/>
              </a:buClr>
              <a:buSzPts val="1800"/>
              <a:buChar char="•"/>
            </a:pPr>
            <a:r>
              <a:rPr lang="en" sz="1800" u="sng">
                <a:solidFill>
                  <a:schemeClr val="hlink"/>
                </a:solidFill>
                <a:hlinkClick r:id="rId5"/>
              </a:rPr>
              <a:t>docs.google.com/spreadsheets/d/10NltoF_6y3mBwUzQ4bcQLQfCE1BWSgUDcJXy-Qp2JEU/</a:t>
            </a:r>
            <a:endParaRPr sz="1800">
              <a:solidFill>
                <a:schemeClr val="hlink"/>
              </a:solidFill>
            </a:endParaRPr>
          </a:p>
          <a:p>
            <a:pPr marL="0" lvl="0" indent="0" algn="l" rtl="0">
              <a:lnSpc>
                <a:spcPct val="115000"/>
              </a:lnSpc>
              <a:spcBef>
                <a:spcPts val="1000"/>
              </a:spcBef>
              <a:spcAft>
                <a:spcPts val="0"/>
              </a:spcAft>
              <a:buSzPts val="2200"/>
              <a:buNone/>
            </a:pPr>
            <a:r>
              <a:rPr lang="en" sz="1800" b="1">
                <a:solidFill>
                  <a:schemeClr val="hlink"/>
                </a:solidFill>
                <a:latin typeface="Roboto"/>
                <a:ea typeface="Roboto"/>
                <a:cs typeface="Roboto"/>
                <a:sym typeface="Roboto"/>
              </a:rPr>
              <a:t>Videos:</a:t>
            </a:r>
            <a:endParaRPr sz="1800" b="1">
              <a:solidFill>
                <a:schemeClr val="hlink"/>
              </a:solidFill>
              <a:latin typeface="Roboto"/>
              <a:ea typeface="Roboto"/>
              <a:cs typeface="Roboto"/>
              <a:sym typeface="Roboto"/>
            </a:endParaRPr>
          </a:p>
          <a:p>
            <a:pPr marL="457200" lvl="0" indent="-342900" algn="l" rtl="0">
              <a:lnSpc>
                <a:spcPct val="115000"/>
              </a:lnSpc>
              <a:spcBef>
                <a:spcPts val="1000"/>
              </a:spcBef>
              <a:spcAft>
                <a:spcPts val="0"/>
              </a:spcAft>
              <a:buClr>
                <a:schemeClr val="hlink"/>
              </a:buClr>
              <a:buSzPts val="1800"/>
              <a:buChar char="•"/>
            </a:pPr>
            <a:r>
              <a:rPr lang="en" sz="1800" u="sng">
                <a:solidFill>
                  <a:schemeClr val="hlink"/>
                </a:solidFill>
                <a:hlinkClick r:id="rId6"/>
              </a:rPr>
              <a:t>https://www.youtube.com/playlist?list=PLvmPtYZtoXOENHJiAQc6HmV2jmuexKfrJ</a:t>
            </a:r>
            <a:endParaRPr sz="1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1"/>
          <p:cNvSpPr txBox="1">
            <a:spLocks noGrp="1"/>
          </p:cNvSpPr>
          <p:nvPr>
            <p:ph type="title"/>
          </p:nvPr>
        </p:nvSpPr>
        <p:spPr>
          <a:xfrm>
            <a:off x="0" y="4357200"/>
            <a:ext cx="9144000" cy="786300"/>
          </a:xfrm>
          <a:prstGeom prst="rect">
            <a:avLst/>
          </a:prstGeom>
          <a:gradFill>
            <a:gsLst>
              <a:gs pos="0">
                <a:srgbClr val="FD7B26"/>
              </a:gs>
              <a:gs pos="100000">
                <a:srgbClr val="CE0363"/>
              </a:gs>
            </a:gsLst>
            <a:lin ang="270000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a:t>Resources We Like</a:t>
            </a:r>
            <a:endParaRPr/>
          </a:p>
        </p:txBody>
      </p:sp>
      <p:sp>
        <p:nvSpPr>
          <p:cNvPr id="455" name="Google Shape;455;p61"/>
          <p:cNvSpPr txBox="1">
            <a:spLocks noGrp="1"/>
          </p:cNvSpPr>
          <p:nvPr>
            <p:ph type="body" idx="1"/>
          </p:nvPr>
        </p:nvSpPr>
        <p:spPr>
          <a:xfrm>
            <a:off x="268350" y="256150"/>
            <a:ext cx="8607300" cy="384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200"/>
              <a:buNone/>
            </a:pPr>
            <a:r>
              <a:rPr lang="en" sz="1800" b="1">
                <a:latin typeface="Roboto"/>
                <a:ea typeface="Roboto"/>
                <a:cs typeface="Roboto"/>
                <a:sym typeface="Roboto"/>
              </a:rPr>
              <a:t>Videos (continued):</a:t>
            </a:r>
            <a:endParaRPr sz="1800" b="1">
              <a:latin typeface="Roboto"/>
              <a:ea typeface="Roboto"/>
              <a:cs typeface="Roboto"/>
              <a:sym typeface="Roboto"/>
            </a:endParaRPr>
          </a:p>
          <a:p>
            <a:pPr marL="457200" lvl="0" indent="-342900" algn="l" rtl="0">
              <a:lnSpc>
                <a:spcPct val="115000"/>
              </a:lnSpc>
              <a:spcBef>
                <a:spcPts val="1000"/>
              </a:spcBef>
              <a:spcAft>
                <a:spcPts val="0"/>
              </a:spcAft>
              <a:buClr>
                <a:schemeClr val="hlink"/>
              </a:buClr>
              <a:buSzPts val="1800"/>
              <a:buChar char="•"/>
            </a:pPr>
            <a:r>
              <a:rPr lang="en" sz="1800" u="sng">
                <a:solidFill>
                  <a:schemeClr val="hlink"/>
                </a:solidFill>
                <a:hlinkClick r:id="rId3"/>
              </a:rPr>
              <a:t>youtube.com/watch?v=8SvQqZNP6uo</a:t>
            </a:r>
            <a:endParaRPr sz="1800">
              <a:solidFill>
                <a:schemeClr val="hlink"/>
              </a:solidFill>
            </a:endParaRPr>
          </a:p>
          <a:p>
            <a:pPr marL="0" lvl="0" indent="0" algn="l" rtl="0">
              <a:lnSpc>
                <a:spcPct val="115000"/>
              </a:lnSpc>
              <a:spcBef>
                <a:spcPts val="1000"/>
              </a:spcBef>
              <a:spcAft>
                <a:spcPts val="0"/>
              </a:spcAft>
              <a:buSzPts val="2200"/>
              <a:buNone/>
            </a:pPr>
            <a:r>
              <a:rPr lang="en" sz="1800" b="1">
                <a:solidFill>
                  <a:schemeClr val="hlink"/>
                </a:solidFill>
                <a:latin typeface="Roboto"/>
                <a:ea typeface="Roboto"/>
                <a:cs typeface="Roboto"/>
                <a:sym typeface="Roboto"/>
              </a:rPr>
              <a:t>Books:</a:t>
            </a:r>
            <a:endParaRPr sz="1800" b="1">
              <a:solidFill>
                <a:schemeClr val="hlink"/>
              </a:solidFill>
              <a:latin typeface="Roboto"/>
              <a:ea typeface="Roboto"/>
              <a:cs typeface="Roboto"/>
              <a:sym typeface="Roboto"/>
            </a:endParaRPr>
          </a:p>
          <a:p>
            <a:pPr marL="457200" lvl="0" indent="-342900" algn="l" rtl="0">
              <a:lnSpc>
                <a:spcPct val="115000"/>
              </a:lnSpc>
              <a:spcBef>
                <a:spcPts val="1000"/>
              </a:spcBef>
              <a:spcAft>
                <a:spcPts val="0"/>
              </a:spcAft>
              <a:buClr>
                <a:schemeClr val="hlink"/>
              </a:buClr>
              <a:buSzPts val="1800"/>
              <a:buChar char="•"/>
            </a:pPr>
            <a:r>
              <a:rPr lang="en" sz="1800" u="sng">
                <a:solidFill>
                  <a:schemeClr val="hlink"/>
                </a:solidFill>
                <a:hlinkClick r:id="rId4"/>
              </a:rPr>
              <a:t>shop.oreilly.com/product/0636920064947.do</a:t>
            </a:r>
            <a:endParaRPr sz="1800">
              <a:solidFill>
                <a:schemeClr val="hlink"/>
              </a:solidFill>
            </a:endParaRPr>
          </a:p>
          <a:p>
            <a:pPr marL="457200" lvl="0" indent="-342900" algn="l" rtl="0">
              <a:lnSpc>
                <a:spcPct val="115000"/>
              </a:lnSpc>
              <a:spcBef>
                <a:spcPts val="0"/>
              </a:spcBef>
              <a:spcAft>
                <a:spcPts val="0"/>
              </a:spcAft>
              <a:buClr>
                <a:schemeClr val="hlink"/>
              </a:buClr>
              <a:buSzPts val="1800"/>
              <a:buChar char="•"/>
            </a:pPr>
            <a:r>
              <a:rPr lang="en" sz="1800" u="sng">
                <a:solidFill>
                  <a:schemeClr val="hlink"/>
                </a:solidFill>
                <a:hlinkClick r:id="rId5"/>
              </a:rPr>
              <a:t>shop.oreilly.com/product/0636920043874.do</a:t>
            </a:r>
            <a:endParaRPr sz="1800">
              <a:solidFill>
                <a:schemeClr val="hlink"/>
              </a:solidFill>
            </a:endParaRPr>
          </a:p>
          <a:p>
            <a:pPr marL="0" lvl="0" indent="0" algn="l" rtl="0">
              <a:lnSpc>
                <a:spcPct val="115000"/>
              </a:lnSpc>
              <a:spcBef>
                <a:spcPts val="1000"/>
              </a:spcBef>
              <a:spcAft>
                <a:spcPts val="0"/>
              </a:spcAft>
              <a:buSzPts val="2200"/>
              <a:buNone/>
            </a:pPr>
            <a:r>
              <a:rPr lang="en" sz="1800" b="1">
                <a:solidFill>
                  <a:schemeClr val="hlink"/>
                </a:solidFill>
                <a:latin typeface="Roboto"/>
                <a:ea typeface="Roboto"/>
                <a:cs typeface="Roboto"/>
                <a:sym typeface="Roboto"/>
              </a:rPr>
              <a:t>Guides:</a:t>
            </a:r>
            <a:endParaRPr sz="1800" b="1">
              <a:solidFill>
                <a:schemeClr val="hlink"/>
              </a:solidFill>
              <a:latin typeface="Roboto"/>
              <a:ea typeface="Roboto"/>
              <a:cs typeface="Roboto"/>
              <a:sym typeface="Roboto"/>
            </a:endParaRPr>
          </a:p>
          <a:p>
            <a:pPr marL="457200" lvl="0" indent="-342900" algn="l" rtl="0">
              <a:lnSpc>
                <a:spcPct val="115000"/>
              </a:lnSpc>
              <a:spcBef>
                <a:spcPts val="1000"/>
              </a:spcBef>
              <a:spcAft>
                <a:spcPts val="0"/>
              </a:spcAft>
              <a:buClr>
                <a:schemeClr val="hlink"/>
              </a:buClr>
              <a:buSzPts val="1800"/>
              <a:buChar char="•"/>
            </a:pPr>
            <a:r>
              <a:rPr lang="en" sz="1800" u="sng">
                <a:solidFill>
                  <a:schemeClr val="hlink"/>
                </a:solidFill>
                <a:hlinkClick r:id="rId6"/>
              </a:rPr>
              <a:t>github.com/kelseyhightower/docker-kubernetes-tls-guide</a:t>
            </a:r>
            <a:endParaRPr sz="1800">
              <a:solidFill>
                <a:schemeClr val="hlink"/>
              </a:solidFill>
            </a:endParaRPr>
          </a:p>
          <a:p>
            <a:pPr marL="457200" lvl="0" indent="-342900" algn="l" rtl="0">
              <a:lnSpc>
                <a:spcPct val="115000"/>
              </a:lnSpc>
              <a:spcBef>
                <a:spcPts val="0"/>
              </a:spcBef>
              <a:spcAft>
                <a:spcPts val="0"/>
              </a:spcAft>
              <a:buClr>
                <a:schemeClr val="hlink"/>
              </a:buClr>
              <a:buSzPts val="1800"/>
              <a:buChar char="•"/>
            </a:pPr>
            <a:r>
              <a:rPr lang="en" sz="1800" u="sng">
                <a:solidFill>
                  <a:schemeClr val="hlink"/>
                </a:solidFill>
                <a:hlinkClick r:id="rId7"/>
              </a:rPr>
              <a:t>github.com/kelseyhightower/intro-to-kubernetes-workshop</a:t>
            </a:r>
            <a:endParaRPr sz="1800">
              <a:solidFill>
                <a:schemeClr val="hlink"/>
              </a:solidFill>
            </a:endParaRPr>
          </a:p>
          <a:p>
            <a:pPr marL="457200" lvl="0" indent="-342900" algn="l" rtl="0">
              <a:lnSpc>
                <a:spcPct val="115000"/>
              </a:lnSpc>
              <a:spcBef>
                <a:spcPts val="0"/>
              </a:spcBef>
              <a:spcAft>
                <a:spcPts val="0"/>
              </a:spcAft>
              <a:buClr>
                <a:schemeClr val="hlink"/>
              </a:buClr>
              <a:buSzPts val="1800"/>
              <a:buChar char="•"/>
            </a:pPr>
            <a:r>
              <a:rPr lang="en" sz="1800" u="sng">
                <a:solidFill>
                  <a:schemeClr val="hlink"/>
                </a:solidFill>
                <a:hlinkClick r:id="rId8"/>
              </a:rPr>
              <a:t>github.com/kelseyhightower/kubernetes-the-hard-way</a:t>
            </a:r>
            <a:endParaRPr sz="1800">
              <a:solidFill>
                <a:schemeClr val="hlink"/>
              </a:solidFill>
            </a:endParaRPr>
          </a:p>
          <a:p>
            <a:pPr marL="0" lvl="0" indent="0" algn="l" rtl="0">
              <a:lnSpc>
                <a:spcPct val="115000"/>
              </a:lnSpc>
              <a:spcBef>
                <a:spcPts val="1000"/>
              </a:spcBef>
              <a:spcAft>
                <a:spcPts val="1000"/>
              </a:spcAft>
              <a:buSzPts val="2200"/>
              <a:buNone/>
            </a:pPr>
            <a:endParaRPr sz="18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2"/>
          <p:cNvSpPr txBox="1">
            <a:spLocks noGrp="1"/>
          </p:cNvSpPr>
          <p:nvPr>
            <p:ph type="title"/>
          </p:nvPr>
        </p:nvSpPr>
        <p:spPr>
          <a:xfrm>
            <a:off x="0" y="4357200"/>
            <a:ext cx="9144000" cy="786300"/>
          </a:xfrm>
          <a:prstGeom prst="rect">
            <a:avLst/>
          </a:prstGeom>
          <a:gradFill>
            <a:gsLst>
              <a:gs pos="0">
                <a:srgbClr val="FD7B26"/>
              </a:gs>
              <a:gs pos="100000">
                <a:srgbClr val="CE0363"/>
              </a:gs>
            </a:gsLst>
            <a:lin ang="270000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a:t>Resources We Like</a:t>
            </a:r>
            <a:endParaRPr/>
          </a:p>
        </p:txBody>
      </p:sp>
      <p:sp>
        <p:nvSpPr>
          <p:cNvPr id="462" name="Google Shape;462;p62"/>
          <p:cNvSpPr txBox="1">
            <a:spLocks noGrp="1"/>
          </p:cNvSpPr>
          <p:nvPr>
            <p:ph type="body" idx="1"/>
          </p:nvPr>
        </p:nvSpPr>
        <p:spPr>
          <a:xfrm>
            <a:off x="268350" y="256150"/>
            <a:ext cx="8607300" cy="384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200"/>
              <a:buNone/>
            </a:pPr>
            <a:r>
              <a:rPr lang="en" sz="1800" b="1">
                <a:latin typeface="Roboto"/>
                <a:ea typeface="Roboto"/>
                <a:cs typeface="Roboto"/>
                <a:sym typeface="Roboto"/>
              </a:rPr>
              <a:t>Guides (continued):</a:t>
            </a:r>
            <a:endParaRPr sz="1800" b="1">
              <a:latin typeface="Roboto"/>
              <a:ea typeface="Roboto"/>
              <a:cs typeface="Roboto"/>
              <a:sym typeface="Roboto"/>
            </a:endParaRPr>
          </a:p>
          <a:p>
            <a:pPr marL="457200" lvl="0" indent="-342900" algn="l" rtl="0">
              <a:lnSpc>
                <a:spcPct val="115000"/>
              </a:lnSpc>
              <a:spcBef>
                <a:spcPts val="1000"/>
              </a:spcBef>
              <a:spcAft>
                <a:spcPts val="0"/>
              </a:spcAft>
              <a:buClr>
                <a:schemeClr val="hlink"/>
              </a:buClr>
              <a:buSzPts val="1800"/>
              <a:buChar char="•"/>
            </a:pPr>
            <a:r>
              <a:rPr lang="en" sz="1800" u="sng">
                <a:solidFill>
                  <a:schemeClr val="hlink"/>
                </a:solidFill>
                <a:hlinkClick r:id="rId3"/>
              </a:rPr>
              <a:t>github.com/aws-samples/aws-workshop-for-kubernetes</a:t>
            </a:r>
            <a:endParaRPr sz="1800">
              <a:solidFill>
                <a:schemeClr val="hlink"/>
              </a:solidFill>
            </a:endParaRPr>
          </a:p>
          <a:p>
            <a:pPr marL="457200" lvl="0" indent="-342900" algn="l" rtl="0">
              <a:lnSpc>
                <a:spcPct val="115000"/>
              </a:lnSpc>
              <a:spcBef>
                <a:spcPts val="0"/>
              </a:spcBef>
              <a:spcAft>
                <a:spcPts val="0"/>
              </a:spcAft>
              <a:buClr>
                <a:schemeClr val="hlink"/>
              </a:buClr>
              <a:buSzPts val="1800"/>
              <a:buChar char="•"/>
            </a:pPr>
            <a:r>
              <a:rPr lang="en" sz="1800" u="sng">
                <a:solidFill>
                  <a:schemeClr val="hlink"/>
                </a:solidFill>
                <a:hlinkClick r:id="rId4"/>
              </a:rPr>
              <a:t>github.com/hardening-kubernetes/from-scratch</a:t>
            </a:r>
            <a:endParaRPr sz="1800">
              <a:solidFill>
                <a:schemeClr val="hlink"/>
              </a:solidFill>
            </a:endParaRPr>
          </a:p>
          <a:p>
            <a:pPr marL="457200" lvl="0" indent="-342900" algn="l" rtl="0">
              <a:lnSpc>
                <a:spcPct val="115000"/>
              </a:lnSpc>
              <a:spcBef>
                <a:spcPts val="0"/>
              </a:spcBef>
              <a:spcAft>
                <a:spcPts val="0"/>
              </a:spcAft>
              <a:buClr>
                <a:schemeClr val="hlink"/>
              </a:buClr>
              <a:buSzPts val="1800"/>
              <a:buChar char="•"/>
            </a:pPr>
            <a:r>
              <a:rPr lang="en" sz="1800" u="sng">
                <a:solidFill>
                  <a:schemeClr val="hlink"/>
                </a:solidFill>
                <a:hlinkClick r:id="rId5"/>
              </a:rPr>
              <a:t>deis.com/blog/2016/kubernetes-illustrated-guide/</a:t>
            </a:r>
            <a:endParaRPr sz="1800"/>
          </a:p>
          <a:p>
            <a:pPr marL="0" lvl="0" indent="0" algn="l" rtl="0">
              <a:lnSpc>
                <a:spcPct val="115000"/>
              </a:lnSpc>
              <a:spcBef>
                <a:spcPts val="1000"/>
              </a:spcBef>
              <a:spcAft>
                <a:spcPts val="0"/>
              </a:spcAft>
              <a:buSzPts val="2200"/>
              <a:buNone/>
            </a:pPr>
            <a:r>
              <a:rPr lang="en" sz="1800" b="1">
                <a:latin typeface="Roboto"/>
                <a:ea typeface="Roboto"/>
                <a:cs typeface="Roboto"/>
                <a:sym typeface="Roboto"/>
              </a:rPr>
              <a:t>Misc. Articles:</a:t>
            </a:r>
            <a:endParaRPr sz="1800" b="1">
              <a:latin typeface="Roboto"/>
              <a:ea typeface="Roboto"/>
              <a:cs typeface="Roboto"/>
              <a:sym typeface="Roboto"/>
            </a:endParaRPr>
          </a:p>
          <a:p>
            <a:pPr marL="457200" lvl="0" indent="-342900" algn="l" rtl="0">
              <a:lnSpc>
                <a:spcPct val="115000"/>
              </a:lnSpc>
              <a:spcBef>
                <a:spcPts val="1000"/>
              </a:spcBef>
              <a:spcAft>
                <a:spcPts val="0"/>
              </a:spcAft>
              <a:buSzPts val="1800"/>
              <a:buChar char="•"/>
            </a:pPr>
            <a:r>
              <a:rPr lang="en" sz="1800" u="sng">
                <a:solidFill>
                  <a:schemeClr val="hlink"/>
                </a:solidFill>
                <a:hlinkClick r:id="rId6"/>
              </a:rPr>
              <a:t>kamalmarhubi.com/blog/2015/08/27/what-even-is-a-kubelet/</a:t>
            </a:r>
            <a:endParaRPr sz="1800"/>
          </a:p>
          <a:p>
            <a:pPr marL="457200" lvl="0" indent="-342900" algn="l" rtl="0">
              <a:lnSpc>
                <a:spcPct val="115000"/>
              </a:lnSpc>
              <a:spcBef>
                <a:spcPts val="0"/>
              </a:spcBef>
              <a:spcAft>
                <a:spcPts val="0"/>
              </a:spcAft>
              <a:buSzPts val="1800"/>
              <a:buChar char="•"/>
            </a:pPr>
            <a:r>
              <a:rPr lang="en" sz="1800" u="sng">
                <a:solidFill>
                  <a:schemeClr val="hlink"/>
                </a:solidFill>
                <a:hlinkClick r:id="rId7"/>
              </a:rPr>
              <a:t>kamalmarhubi.com/blog/2015/09/06/kubernetes-from-the-ground-up-the-api-server/</a:t>
            </a:r>
            <a:endParaRPr sz="1800"/>
          </a:p>
          <a:p>
            <a:pPr marL="457200" lvl="0" indent="-342900" algn="l" rtl="0">
              <a:lnSpc>
                <a:spcPct val="115000"/>
              </a:lnSpc>
              <a:spcBef>
                <a:spcPts val="0"/>
              </a:spcBef>
              <a:spcAft>
                <a:spcPts val="0"/>
              </a:spcAft>
              <a:buSzPts val="1800"/>
              <a:buChar char="•"/>
            </a:pPr>
            <a:r>
              <a:rPr lang="en" sz="1800" u="sng">
                <a:solidFill>
                  <a:schemeClr val="hlink"/>
                </a:solidFill>
                <a:hlinkClick r:id="rId8"/>
              </a:rPr>
              <a:t>kamalmarhubi.com/blog/2015/11/17/kubernetes-from-the-ground-up-the-scheduler/</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3"/>
          <p:cNvSpPr txBox="1">
            <a:spLocks noGrp="1"/>
          </p:cNvSpPr>
          <p:nvPr>
            <p:ph type="title"/>
          </p:nvPr>
        </p:nvSpPr>
        <p:spPr>
          <a:xfrm>
            <a:off x="0" y="4357200"/>
            <a:ext cx="9144000" cy="786300"/>
          </a:xfrm>
          <a:prstGeom prst="rect">
            <a:avLst/>
          </a:prstGeom>
          <a:gradFill>
            <a:gsLst>
              <a:gs pos="0">
                <a:srgbClr val="FD7B26"/>
              </a:gs>
              <a:gs pos="100000">
                <a:srgbClr val="CE0363"/>
              </a:gs>
            </a:gsLst>
            <a:lin ang="270000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a:t>Resources We Like</a:t>
            </a:r>
            <a:endParaRPr/>
          </a:p>
        </p:txBody>
      </p:sp>
      <p:sp>
        <p:nvSpPr>
          <p:cNvPr id="469" name="Google Shape;469;p63"/>
          <p:cNvSpPr txBox="1">
            <a:spLocks noGrp="1"/>
          </p:cNvSpPr>
          <p:nvPr>
            <p:ph type="body" idx="1"/>
          </p:nvPr>
        </p:nvSpPr>
        <p:spPr>
          <a:xfrm>
            <a:off x="268350" y="256150"/>
            <a:ext cx="8607300" cy="3848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2200"/>
              <a:buNone/>
            </a:pPr>
            <a:r>
              <a:rPr lang="en" sz="1800" b="1">
                <a:latin typeface="Roboto"/>
                <a:ea typeface="Roboto"/>
                <a:cs typeface="Roboto"/>
                <a:sym typeface="Roboto"/>
              </a:rPr>
              <a:t>Misc. Articles (continued):</a:t>
            </a:r>
            <a:endParaRPr sz="1800" b="1">
              <a:latin typeface="Roboto"/>
              <a:ea typeface="Roboto"/>
              <a:cs typeface="Roboto"/>
              <a:sym typeface="Roboto"/>
            </a:endParaRPr>
          </a:p>
          <a:p>
            <a:pPr marL="457200" lvl="0" indent="-342900" algn="l" rtl="0">
              <a:lnSpc>
                <a:spcPct val="115000"/>
              </a:lnSpc>
              <a:spcBef>
                <a:spcPts val="1000"/>
              </a:spcBef>
              <a:spcAft>
                <a:spcPts val="0"/>
              </a:spcAft>
              <a:buClr>
                <a:schemeClr val="hlink"/>
              </a:buClr>
              <a:buSzPts val="1800"/>
              <a:buChar char="•"/>
            </a:pPr>
            <a:r>
              <a:rPr lang="en" sz="1800" u="sng">
                <a:solidFill>
                  <a:schemeClr val="hlink"/>
                </a:solidFill>
                <a:hlinkClick r:id="rId3"/>
              </a:rPr>
              <a:t>blog.heptio.com/how-heptio-engineers-ace-the-certified-kubernetes-administrator-exam-93d20af32557</a:t>
            </a:r>
            <a:endParaRPr sz="1800">
              <a:solidFill>
                <a:schemeClr val="hlink"/>
              </a:solidFill>
            </a:endParaRPr>
          </a:p>
          <a:p>
            <a:pPr marL="457200" lvl="0" indent="-342900" algn="l" rtl="0">
              <a:lnSpc>
                <a:spcPct val="115000"/>
              </a:lnSpc>
              <a:spcBef>
                <a:spcPts val="0"/>
              </a:spcBef>
              <a:spcAft>
                <a:spcPts val="0"/>
              </a:spcAft>
              <a:buClr>
                <a:schemeClr val="hlink"/>
              </a:buClr>
              <a:buSzPts val="1800"/>
              <a:buChar char="•"/>
            </a:pPr>
            <a:r>
              <a:rPr lang="en" sz="1800" u="sng">
                <a:solidFill>
                  <a:schemeClr val="hlink"/>
                </a:solidFill>
                <a:hlinkClick r:id="rId4"/>
              </a:rPr>
              <a:t>medium.com/@anne_e_currie/kubernetes-aws-networking-for-dummies-like-me</a:t>
            </a:r>
            <a:endParaRPr sz="1800">
              <a:solidFill>
                <a:schemeClr val="hlink"/>
              </a:solidFill>
            </a:endParaRPr>
          </a:p>
          <a:p>
            <a:pPr marL="457200" lvl="0" indent="-342900" algn="l" rtl="0">
              <a:lnSpc>
                <a:spcPct val="115000"/>
              </a:lnSpc>
              <a:spcBef>
                <a:spcPts val="0"/>
              </a:spcBef>
              <a:spcAft>
                <a:spcPts val="0"/>
              </a:spcAft>
              <a:buClr>
                <a:schemeClr val="hlink"/>
              </a:buClr>
              <a:buSzPts val="1800"/>
              <a:buChar char="•"/>
            </a:pPr>
            <a:r>
              <a:rPr lang="en" sz="1800" u="sng">
                <a:solidFill>
                  <a:schemeClr val="hlink"/>
                </a:solidFill>
                <a:hlinkClick r:id="rId5"/>
              </a:rPr>
              <a:t>thenewstack.io/hackers-guide-kubernetes-networking/</a:t>
            </a:r>
            <a:endParaRPr sz="1800">
              <a:solidFill>
                <a:schemeClr val="hlink"/>
              </a:solidFill>
            </a:endParaRPr>
          </a:p>
          <a:p>
            <a:pPr marL="457200" lvl="0" indent="-342900" algn="l" rtl="0">
              <a:lnSpc>
                <a:spcPct val="115000"/>
              </a:lnSpc>
              <a:spcBef>
                <a:spcPts val="0"/>
              </a:spcBef>
              <a:spcAft>
                <a:spcPts val="0"/>
              </a:spcAft>
              <a:buClr>
                <a:schemeClr val="hlink"/>
              </a:buClr>
              <a:buSzPts val="1800"/>
              <a:buChar char="•"/>
            </a:pPr>
            <a:r>
              <a:rPr lang="en" sz="1800" u="sng">
                <a:solidFill>
                  <a:schemeClr val="hlink"/>
                </a:solidFill>
                <a:hlinkClick r:id="rId6"/>
              </a:rPr>
              <a:t>jvns.ca/blog/2016/12/22/container-networking/</a:t>
            </a:r>
            <a:endParaRPr sz="1800">
              <a:solidFill>
                <a:schemeClr val="hlink"/>
              </a:solidFill>
            </a:endParaRPr>
          </a:p>
          <a:p>
            <a:pPr marL="457200" lvl="0" indent="-342900" algn="l" rtl="0">
              <a:lnSpc>
                <a:spcPct val="115000"/>
              </a:lnSpc>
              <a:spcBef>
                <a:spcPts val="0"/>
              </a:spcBef>
              <a:spcAft>
                <a:spcPts val="0"/>
              </a:spcAft>
              <a:buClr>
                <a:schemeClr val="hlink"/>
              </a:buClr>
              <a:buSzPts val="1800"/>
              <a:buChar char="•"/>
            </a:pPr>
            <a:r>
              <a:rPr lang="en" sz="1800" u="sng">
                <a:solidFill>
                  <a:schemeClr val="hlink"/>
                </a:solidFill>
                <a:hlinkClick r:id="rId7"/>
              </a:rPr>
              <a:t>jvns.ca/blog/2017/10/10/operating-a-kubernetes-network/</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64"/>
          <p:cNvPicPr preferRelativeResize="0"/>
          <p:nvPr/>
        </p:nvPicPr>
        <p:blipFill rotWithShape="1">
          <a:blip r:embed="rId3" cstate="screen">
            <a:alphaModFix/>
            <a:extLst>
              <a:ext uri="{28A0092B-C50C-407E-A947-70E740481C1C}">
                <a14:useLocalDpi xmlns:a14="http://schemas.microsoft.com/office/drawing/2010/main"/>
              </a:ext>
            </a:extLst>
          </a:blip>
          <a:srcRect l="1826" t="3055" b="10347"/>
          <a:stretch/>
        </p:blipFill>
        <p:spPr>
          <a:xfrm>
            <a:off x="696950" y="246025"/>
            <a:ext cx="3563476" cy="3867224"/>
          </a:xfrm>
          <a:prstGeom prst="rect">
            <a:avLst/>
          </a:prstGeom>
          <a:noFill/>
          <a:ln w="76200" cap="flat" cmpd="sng">
            <a:solidFill>
              <a:srgbClr val="D9D9D9"/>
            </a:solidFill>
            <a:prstDash val="solid"/>
            <a:round/>
            <a:headEnd type="none" w="sm" len="sm"/>
            <a:tailEnd type="none" w="sm" len="sm"/>
          </a:ln>
        </p:spPr>
      </p:pic>
      <p:pic>
        <p:nvPicPr>
          <p:cNvPr id="476" name="Google Shape;476;p64"/>
          <p:cNvPicPr preferRelativeResize="0"/>
          <p:nvPr/>
        </p:nvPicPr>
        <p:blipFill rotWithShape="1">
          <a:blip r:embed="rId4">
            <a:alphaModFix/>
          </a:blip>
          <a:srcRect/>
          <a:stretch/>
        </p:blipFill>
        <p:spPr>
          <a:xfrm>
            <a:off x="4883575" y="246025"/>
            <a:ext cx="3563476" cy="3867224"/>
          </a:xfrm>
          <a:prstGeom prst="rect">
            <a:avLst/>
          </a:prstGeom>
          <a:noFill/>
          <a:ln w="76200" cap="flat" cmpd="sng">
            <a:solidFill>
              <a:srgbClr val="D9D9D9"/>
            </a:solidFill>
            <a:prstDash val="solid"/>
            <a:round/>
            <a:headEnd type="none" w="sm" len="sm"/>
            <a:tailEnd type="none" w="sm" len="sm"/>
          </a:ln>
        </p:spPr>
      </p:pic>
      <p:sp>
        <p:nvSpPr>
          <p:cNvPr id="477" name="Google Shape;477;p64"/>
          <p:cNvSpPr txBox="1">
            <a:spLocks noGrp="1"/>
          </p:cNvSpPr>
          <p:nvPr>
            <p:ph type="title"/>
          </p:nvPr>
        </p:nvSpPr>
        <p:spPr>
          <a:xfrm>
            <a:off x="0" y="4357200"/>
            <a:ext cx="9144000" cy="786300"/>
          </a:xfrm>
          <a:prstGeom prst="rect">
            <a:avLst/>
          </a:prstGeom>
          <a:gradFill>
            <a:gsLst>
              <a:gs pos="0">
                <a:srgbClr val="FD7B26"/>
              </a:gs>
              <a:gs pos="100000">
                <a:srgbClr val="CE0363"/>
              </a:gs>
            </a:gsLst>
            <a:lin ang="2700000" scaled="0"/>
          </a:grad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a:t>supergiant.io/training/</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6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041138" y="419926"/>
            <a:ext cx="1525010" cy="1525005"/>
          </a:xfrm>
          <a:prstGeom prst="rect">
            <a:avLst/>
          </a:prstGeom>
          <a:noFill/>
          <a:ln w="76200" cap="flat" cmpd="sng">
            <a:solidFill>
              <a:srgbClr val="000000"/>
            </a:solidFill>
            <a:prstDash val="solid"/>
            <a:round/>
            <a:headEnd type="none" w="sm" len="sm"/>
            <a:tailEnd type="none" w="sm" len="sm"/>
          </a:ln>
        </p:spPr>
      </p:pic>
      <p:sp>
        <p:nvSpPr>
          <p:cNvPr id="484" name="Google Shape;484;p65"/>
          <p:cNvSpPr txBox="1"/>
          <p:nvPr/>
        </p:nvSpPr>
        <p:spPr>
          <a:xfrm>
            <a:off x="6195545" y="2192593"/>
            <a:ext cx="2247900" cy="138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b="0" i="0" u="none" strike="noStrike" cap="none">
                <a:solidFill>
                  <a:schemeClr val="lt1"/>
                </a:solidFill>
                <a:latin typeface="Roboto Light"/>
                <a:ea typeface="Roboto Light"/>
                <a:cs typeface="Roboto Light"/>
                <a:sym typeface="Roboto Light"/>
              </a:rPr>
              <a:t>Aaron</a:t>
            </a:r>
            <a:br>
              <a:rPr lang="en" sz="2400" b="0" i="0" u="none" strike="noStrike" cap="none">
                <a:solidFill>
                  <a:schemeClr val="lt1"/>
                </a:solidFill>
                <a:latin typeface="Roboto Light"/>
                <a:ea typeface="Roboto Light"/>
                <a:cs typeface="Roboto Light"/>
                <a:sym typeface="Roboto Light"/>
              </a:rPr>
            </a:br>
            <a:r>
              <a:rPr lang="en" sz="1700" b="1" i="0" u="none" strike="noStrike" cap="none">
                <a:solidFill>
                  <a:schemeClr val="lt1"/>
                </a:solidFill>
                <a:latin typeface="Roboto"/>
                <a:ea typeface="Roboto"/>
                <a:cs typeface="Roboto"/>
                <a:sym typeface="Roboto"/>
              </a:rPr>
              <a:t>Software Engineer</a:t>
            </a:r>
            <a:endParaRPr sz="1700" b="1" i="0" u="none" strike="noStrike" cap="none">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hlink"/>
              </a:buClr>
              <a:buSzPts val="1600"/>
              <a:buFont typeface="Arial"/>
              <a:buNone/>
            </a:pPr>
            <a:r>
              <a:rPr lang="en" sz="1600">
                <a:solidFill>
                  <a:schemeClr val="lt1"/>
                </a:solidFill>
                <a:latin typeface="Roboto Light"/>
                <a:ea typeface="Roboto Light"/>
                <a:cs typeface="Roboto Light"/>
                <a:sym typeface="Roboto Light"/>
              </a:rPr>
              <a:t>aaron@supergiant.io</a:t>
            </a:r>
            <a:endParaRPr sz="1600">
              <a:solidFill>
                <a:schemeClr val="lt1"/>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hlink"/>
              </a:buClr>
              <a:buSzPts val="1600"/>
              <a:buFont typeface="Arial"/>
              <a:buNone/>
            </a:pPr>
            <a:r>
              <a:rPr lang="en" sz="1600" b="1">
                <a:solidFill>
                  <a:schemeClr val="lt1"/>
                </a:solidFill>
                <a:latin typeface="Roboto"/>
                <a:ea typeface="Roboto"/>
                <a:cs typeface="Roboto"/>
                <a:sym typeface="Roboto"/>
              </a:rPr>
              <a:t>GitHub:</a:t>
            </a:r>
            <a:r>
              <a:rPr lang="en" sz="1600">
                <a:solidFill>
                  <a:schemeClr val="lt1"/>
                </a:solidFill>
                <a:latin typeface="Roboto Light"/>
                <a:ea typeface="Roboto Light"/>
                <a:cs typeface="Roboto Light"/>
                <a:sym typeface="Roboto Light"/>
              </a:rPr>
              <a:t> aaronteague</a:t>
            </a:r>
            <a:endParaRPr sz="1600">
              <a:solidFill>
                <a:schemeClr val="lt1"/>
              </a:solidFill>
              <a:latin typeface="Roboto Light"/>
              <a:ea typeface="Roboto Light"/>
              <a:cs typeface="Roboto Light"/>
              <a:sym typeface="Roboto Light"/>
            </a:endParaRPr>
          </a:p>
        </p:txBody>
      </p:sp>
      <p:pic>
        <p:nvPicPr>
          <p:cNvPr id="485" name="Google Shape;485;p65"/>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558300" y="419927"/>
            <a:ext cx="1522384" cy="1522388"/>
          </a:xfrm>
          <a:prstGeom prst="rect">
            <a:avLst/>
          </a:prstGeom>
          <a:noFill/>
          <a:ln w="76200" cap="flat" cmpd="sng">
            <a:solidFill>
              <a:srgbClr val="000000"/>
            </a:solidFill>
            <a:prstDash val="solid"/>
            <a:round/>
            <a:headEnd type="none" w="sm" len="sm"/>
            <a:tailEnd type="none" w="sm" len="sm"/>
          </a:ln>
        </p:spPr>
      </p:pic>
      <p:pic>
        <p:nvPicPr>
          <p:cNvPr id="486" name="Google Shape;486;p65"/>
          <p:cNvPicPr preferRelativeResize="0"/>
          <p:nvPr/>
        </p:nvPicPr>
        <p:blipFill rotWithShape="1">
          <a:blip r:embed="rId5">
            <a:alphaModFix/>
          </a:blip>
          <a:srcRect/>
          <a:stretch/>
        </p:blipFill>
        <p:spPr>
          <a:xfrm>
            <a:off x="5197353" y="1597840"/>
            <a:ext cx="623890" cy="623886"/>
          </a:xfrm>
          <a:prstGeom prst="rect">
            <a:avLst/>
          </a:prstGeom>
          <a:noFill/>
          <a:ln>
            <a:noFill/>
          </a:ln>
          <a:effectLst>
            <a:outerShdw blurRad="42863" dist="19050" dir="3600000" algn="bl" rotWithShape="0">
              <a:srgbClr val="000000">
                <a:alpha val="49800"/>
              </a:srgbClr>
            </a:outerShdw>
          </a:effectLst>
        </p:spPr>
      </p:pic>
      <p:pic>
        <p:nvPicPr>
          <p:cNvPr id="487" name="Google Shape;487;p65"/>
          <p:cNvPicPr preferRelativeResize="0"/>
          <p:nvPr/>
        </p:nvPicPr>
        <p:blipFill rotWithShape="1">
          <a:blip r:embed="rId6" cstate="screen">
            <a:alphaModFix/>
            <a:extLst>
              <a:ext uri="{28A0092B-C50C-407E-A947-70E740481C1C}">
                <a14:useLocalDpi xmlns:a14="http://schemas.microsoft.com/office/drawing/2010/main"/>
              </a:ext>
            </a:extLst>
          </a:blip>
          <a:srcRect/>
          <a:stretch/>
        </p:blipFill>
        <p:spPr>
          <a:xfrm>
            <a:off x="4620077" y="1626980"/>
            <a:ext cx="577157" cy="565610"/>
          </a:xfrm>
          <a:prstGeom prst="rect">
            <a:avLst/>
          </a:prstGeom>
          <a:noFill/>
          <a:ln>
            <a:noFill/>
          </a:ln>
          <a:effectLst>
            <a:outerShdw blurRad="42863" dist="19050" dir="3600000" algn="bl" rotWithShape="0">
              <a:srgbClr val="000000">
                <a:alpha val="49800"/>
              </a:srgbClr>
            </a:outerShdw>
          </a:effectLst>
        </p:spPr>
      </p:pic>
      <p:pic>
        <p:nvPicPr>
          <p:cNvPr id="488" name="Google Shape;488;p65"/>
          <p:cNvPicPr preferRelativeResize="0"/>
          <p:nvPr/>
        </p:nvPicPr>
        <p:blipFill>
          <a:blip r:embed="rId7" cstate="screen">
            <a:alphaModFix/>
            <a:extLst>
              <a:ext uri="{28A0092B-C50C-407E-A947-70E740481C1C}">
                <a14:useLocalDpi xmlns:a14="http://schemas.microsoft.com/office/drawing/2010/main"/>
              </a:ext>
            </a:extLst>
          </a:blip>
          <a:stretch>
            <a:fillRect/>
          </a:stretch>
        </p:blipFill>
        <p:spPr>
          <a:xfrm>
            <a:off x="638625" y="1876126"/>
            <a:ext cx="2084750" cy="2084750"/>
          </a:xfrm>
          <a:prstGeom prst="rect">
            <a:avLst/>
          </a:prstGeom>
          <a:noFill/>
          <a:ln w="76200" cap="flat" cmpd="sng">
            <a:solidFill>
              <a:srgbClr val="FFFFFF"/>
            </a:solidFill>
            <a:prstDash val="solid"/>
            <a:round/>
            <a:headEnd type="none" w="sm" len="sm"/>
            <a:tailEnd type="none" w="sm" len="sm"/>
          </a:ln>
          <a:effectLst>
            <a:outerShdw blurRad="428625" dist="9525" dir="5400000" algn="bl" rotWithShape="0">
              <a:srgbClr val="000000"/>
            </a:outerShdw>
          </a:effectLst>
        </p:spPr>
      </p:pic>
      <p:pic>
        <p:nvPicPr>
          <p:cNvPr id="489" name="Google Shape;489;p65"/>
          <p:cNvPicPr preferRelativeResize="0"/>
          <p:nvPr/>
        </p:nvPicPr>
        <p:blipFill rotWithShape="1">
          <a:blip r:embed="rId5">
            <a:alphaModFix/>
          </a:blip>
          <a:srcRect/>
          <a:stretch/>
        </p:blipFill>
        <p:spPr>
          <a:xfrm>
            <a:off x="7712523" y="1598913"/>
            <a:ext cx="622815" cy="622814"/>
          </a:xfrm>
          <a:prstGeom prst="rect">
            <a:avLst/>
          </a:prstGeom>
          <a:noFill/>
          <a:ln>
            <a:noFill/>
          </a:ln>
          <a:effectLst>
            <a:outerShdw blurRad="42863" dist="19050" dir="3600000" algn="bl" rotWithShape="0">
              <a:srgbClr val="000000">
                <a:alpha val="49800"/>
              </a:srgbClr>
            </a:outerShdw>
          </a:effectLst>
        </p:spPr>
      </p:pic>
      <p:sp>
        <p:nvSpPr>
          <p:cNvPr id="490" name="Google Shape;490;p65"/>
          <p:cNvSpPr txBox="1">
            <a:spLocks noGrp="1"/>
          </p:cNvSpPr>
          <p:nvPr>
            <p:ph type="title"/>
          </p:nvPr>
        </p:nvSpPr>
        <p:spPr>
          <a:xfrm>
            <a:off x="236650" y="253425"/>
            <a:ext cx="2888700" cy="1150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00"/>
              <a:buNone/>
            </a:pPr>
            <a:r>
              <a:rPr lang="en"/>
              <a:t>See our slides at</a:t>
            </a:r>
            <a:endParaRPr/>
          </a:p>
          <a:p>
            <a:pPr marL="0" lvl="0" indent="0" algn="ctr" rtl="0">
              <a:lnSpc>
                <a:spcPct val="100000"/>
              </a:lnSpc>
              <a:spcBef>
                <a:spcPts val="0"/>
              </a:spcBef>
              <a:spcAft>
                <a:spcPts val="0"/>
              </a:spcAft>
              <a:buSzPts val="3300"/>
              <a:buNone/>
            </a:pPr>
            <a:r>
              <a:rPr lang="en" sz="1800">
                <a:latin typeface="Oswald Light"/>
                <a:ea typeface="Oswald Light"/>
                <a:cs typeface="Oswald Light"/>
                <a:sym typeface="Oswald Light"/>
              </a:rPr>
              <a:t>supergiant.live/kubecon-eu-2019</a:t>
            </a:r>
            <a:endParaRPr sz="1800">
              <a:latin typeface="Oswald Light"/>
              <a:ea typeface="Oswald Light"/>
              <a:cs typeface="Oswald Light"/>
              <a:sym typeface="Oswald Light"/>
            </a:endParaRPr>
          </a:p>
        </p:txBody>
      </p:sp>
      <p:sp>
        <p:nvSpPr>
          <p:cNvPr id="491" name="Google Shape;491;p65"/>
          <p:cNvSpPr txBox="1"/>
          <p:nvPr/>
        </p:nvSpPr>
        <p:spPr>
          <a:xfrm>
            <a:off x="4041150" y="3997400"/>
            <a:ext cx="4039500" cy="10041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hlink"/>
              </a:buClr>
              <a:buSzPts val="1600"/>
              <a:buFont typeface="Arial"/>
              <a:buNone/>
            </a:pPr>
            <a:r>
              <a:rPr lang="en" sz="1600" b="1">
                <a:solidFill>
                  <a:schemeClr val="lt1"/>
                </a:solidFill>
                <a:latin typeface="Roboto"/>
                <a:ea typeface="Roboto"/>
                <a:cs typeface="Roboto"/>
                <a:sym typeface="Roboto"/>
              </a:rPr>
              <a:t>Slack:</a:t>
            </a:r>
            <a:r>
              <a:rPr lang="en" sz="1600">
                <a:solidFill>
                  <a:schemeClr val="lt1"/>
                </a:solidFill>
                <a:latin typeface="Roboto Light"/>
                <a:ea typeface="Roboto Light"/>
                <a:cs typeface="Roboto Light"/>
                <a:sym typeface="Roboto Light"/>
              </a:rPr>
              <a:t> supergiantio.slack.com</a:t>
            </a:r>
            <a:endParaRPr sz="1600">
              <a:solidFill>
                <a:schemeClr val="lt1"/>
              </a:solidFill>
              <a:latin typeface="Roboto Light"/>
              <a:ea typeface="Roboto Light"/>
              <a:cs typeface="Roboto Light"/>
              <a:sym typeface="Roboto Light"/>
            </a:endParaRPr>
          </a:p>
          <a:p>
            <a:pPr marL="0" lvl="0" indent="0" algn="ctr" rtl="0">
              <a:lnSpc>
                <a:spcPct val="115000"/>
              </a:lnSpc>
              <a:spcBef>
                <a:spcPts val="0"/>
              </a:spcBef>
              <a:spcAft>
                <a:spcPts val="0"/>
              </a:spcAft>
              <a:buClr>
                <a:schemeClr val="hlink"/>
              </a:buClr>
              <a:buSzPts val="1600"/>
              <a:buFont typeface="Arial"/>
              <a:buNone/>
            </a:pPr>
            <a:r>
              <a:rPr lang="en" sz="1600" b="1">
                <a:solidFill>
                  <a:schemeClr val="lt1"/>
                </a:solidFill>
                <a:latin typeface="Roboto"/>
                <a:ea typeface="Roboto"/>
                <a:cs typeface="Roboto"/>
                <a:sym typeface="Roboto"/>
              </a:rPr>
              <a:t>Website:</a:t>
            </a:r>
            <a:r>
              <a:rPr lang="en" sz="1600">
                <a:solidFill>
                  <a:schemeClr val="lt1"/>
                </a:solidFill>
                <a:latin typeface="Roboto Light"/>
                <a:ea typeface="Roboto Light"/>
                <a:cs typeface="Roboto Light"/>
                <a:sym typeface="Roboto Light"/>
              </a:rPr>
              <a:t> supergiant.io</a:t>
            </a:r>
            <a:endParaRPr sz="1600">
              <a:solidFill>
                <a:schemeClr val="lt1"/>
              </a:solidFill>
              <a:latin typeface="Roboto Light"/>
              <a:ea typeface="Roboto Light"/>
              <a:cs typeface="Roboto Light"/>
              <a:sym typeface="Roboto Light"/>
            </a:endParaRPr>
          </a:p>
        </p:txBody>
      </p:sp>
      <p:sp>
        <p:nvSpPr>
          <p:cNvPr id="492" name="Google Shape;492;p65"/>
          <p:cNvSpPr txBox="1"/>
          <p:nvPr/>
        </p:nvSpPr>
        <p:spPr>
          <a:xfrm>
            <a:off x="3784708" y="2221718"/>
            <a:ext cx="2247900" cy="13860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400"/>
              <a:buFont typeface="Arial"/>
              <a:buNone/>
            </a:pPr>
            <a:r>
              <a:rPr lang="en" sz="2400">
                <a:solidFill>
                  <a:schemeClr val="lt1"/>
                </a:solidFill>
                <a:latin typeface="Roboto Light"/>
                <a:ea typeface="Roboto Light"/>
                <a:cs typeface="Roboto Light"/>
                <a:sym typeface="Roboto Light"/>
              </a:rPr>
              <a:t>Clarke</a:t>
            </a:r>
            <a:br>
              <a:rPr lang="en" sz="2400" b="0" i="0" u="none" strike="noStrike" cap="none">
                <a:solidFill>
                  <a:schemeClr val="lt1"/>
                </a:solidFill>
                <a:latin typeface="Roboto Light"/>
                <a:ea typeface="Roboto Light"/>
                <a:cs typeface="Roboto Light"/>
                <a:sym typeface="Roboto Light"/>
              </a:rPr>
            </a:br>
            <a:r>
              <a:rPr lang="en" sz="1700" b="1">
                <a:solidFill>
                  <a:schemeClr val="lt1"/>
                </a:solidFill>
                <a:latin typeface="Roboto"/>
                <a:ea typeface="Roboto"/>
                <a:cs typeface="Roboto"/>
                <a:sym typeface="Roboto"/>
              </a:rPr>
              <a:t>Kubernetes Educator</a:t>
            </a:r>
            <a:endParaRPr sz="1700" b="1">
              <a:solidFill>
                <a:schemeClr val="lt1"/>
              </a:solidFill>
              <a:latin typeface="Roboto"/>
              <a:ea typeface="Roboto"/>
              <a:cs typeface="Roboto"/>
              <a:sym typeface="Roboto"/>
            </a:endParaRPr>
          </a:p>
          <a:p>
            <a:pPr marL="0" lvl="0" indent="0" algn="l" rtl="0">
              <a:lnSpc>
                <a:spcPct val="115000"/>
              </a:lnSpc>
              <a:spcBef>
                <a:spcPts val="0"/>
              </a:spcBef>
              <a:spcAft>
                <a:spcPts val="0"/>
              </a:spcAft>
              <a:buClr>
                <a:schemeClr val="hlink"/>
              </a:buClr>
              <a:buSzPts val="1600"/>
              <a:buFont typeface="Arial"/>
              <a:buNone/>
            </a:pPr>
            <a:r>
              <a:rPr lang="en" sz="1600">
                <a:solidFill>
                  <a:schemeClr val="lt1"/>
                </a:solidFill>
                <a:latin typeface="Roboto Light"/>
                <a:ea typeface="Roboto Light"/>
                <a:cs typeface="Roboto Light"/>
                <a:sym typeface="Roboto Light"/>
              </a:rPr>
              <a:t>clarke@supergiant.io</a:t>
            </a:r>
            <a:endParaRPr sz="1600">
              <a:solidFill>
                <a:schemeClr val="lt1"/>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hlink"/>
              </a:buClr>
              <a:buSzPts val="1600"/>
              <a:buFont typeface="Arial"/>
              <a:buNone/>
            </a:pPr>
            <a:r>
              <a:rPr lang="en" sz="1600" b="1">
                <a:solidFill>
                  <a:schemeClr val="lt1"/>
                </a:solidFill>
                <a:latin typeface="Roboto"/>
                <a:ea typeface="Roboto"/>
                <a:cs typeface="Roboto"/>
                <a:sym typeface="Roboto"/>
              </a:rPr>
              <a:t>GitHub:</a:t>
            </a:r>
            <a:r>
              <a:rPr lang="en" sz="1600">
                <a:solidFill>
                  <a:schemeClr val="lt1"/>
                </a:solidFill>
                <a:latin typeface="Roboto Light"/>
                <a:ea typeface="Roboto Light"/>
                <a:cs typeface="Roboto Light"/>
                <a:sym typeface="Roboto Light"/>
              </a:rPr>
              <a:t> TheKLARKEN</a:t>
            </a:r>
            <a:endParaRPr sz="1600">
              <a:solidFill>
                <a:schemeClr val="lt1"/>
              </a:solidFill>
              <a:latin typeface="Roboto Light"/>
              <a:ea typeface="Roboto Light"/>
              <a:cs typeface="Roboto Light"/>
              <a:sym typeface="Roboto Light"/>
            </a:endParaRPr>
          </a:p>
          <a:p>
            <a:pPr marL="0" lvl="0" indent="0" algn="l" rtl="0">
              <a:lnSpc>
                <a:spcPct val="115000"/>
              </a:lnSpc>
              <a:spcBef>
                <a:spcPts val="0"/>
              </a:spcBef>
              <a:spcAft>
                <a:spcPts val="0"/>
              </a:spcAft>
              <a:buClr>
                <a:schemeClr val="hlink"/>
              </a:buClr>
              <a:buSzPts val="1600"/>
              <a:buFont typeface="Arial"/>
              <a:buNone/>
            </a:pPr>
            <a:r>
              <a:rPr lang="en" sz="1600" b="1">
                <a:solidFill>
                  <a:schemeClr val="lt1"/>
                </a:solidFill>
                <a:latin typeface="Roboto"/>
                <a:ea typeface="Roboto"/>
                <a:cs typeface="Roboto"/>
                <a:sym typeface="Roboto"/>
              </a:rPr>
              <a:t>Twitter:</a:t>
            </a:r>
            <a:r>
              <a:rPr lang="en" sz="1600">
                <a:solidFill>
                  <a:schemeClr val="lt1"/>
                </a:solidFill>
                <a:latin typeface="Roboto Light"/>
                <a:ea typeface="Roboto Light"/>
                <a:cs typeface="Roboto Light"/>
                <a:sym typeface="Roboto Light"/>
              </a:rPr>
              <a:t> @theklarken</a:t>
            </a:r>
            <a:endParaRPr sz="1600">
              <a:solidFill>
                <a:schemeClr val="lt1"/>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idx="4294967295"/>
          </p:nvPr>
        </p:nvSpPr>
        <p:spPr>
          <a:xfrm>
            <a:off x="5311475" y="500925"/>
            <a:ext cx="3495900" cy="1117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Agenda</a:t>
            </a:r>
            <a:endParaRPr/>
          </a:p>
        </p:txBody>
      </p:sp>
      <p:sp>
        <p:nvSpPr>
          <p:cNvPr id="146" name="Google Shape;146;p21"/>
          <p:cNvSpPr txBox="1">
            <a:spLocks noGrp="1"/>
          </p:cNvSpPr>
          <p:nvPr>
            <p:ph type="body" idx="1"/>
          </p:nvPr>
        </p:nvSpPr>
        <p:spPr>
          <a:xfrm>
            <a:off x="343275" y="520200"/>
            <a:ext cx="4282200" cy="4103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2200"/>
              <a:buNone/>
            </a:pPr>
            <a:r>
              <a:rPr lang="en" sz="2400" b="1">
                <a:latin typeface="Roboto"/>
                <a:ea typeface="Roboto"/>
                <a:cs typeface="Roboto"/>
                <a:sym typeface="Roboto"/>
              </a:rPr>
              <a:t>How to Create K8s Experts:</a:t>
            </a:r>
            <a:endParaRPr sz="2400" b="1">
              <a:latin typeface="Roboto"/>
              <a:ea typeface="Roboto"/>
              <a:cs typeface="Roboto"/>
              <a:sym typeface="Roboto"/>
            </a:endParaRPr>
          </a:p>
          <a:p>
            <a:pPr marL="457200" lvl="0" indent="-368300" algn="l" rtl="0">
              <a:lnSpc>
                <a:spcPct val="150000"/>
              </a:lnSpc>
              <a:spcBef>
                <a:spcPts val="2000"/>
              </a:spcBef>
              <a:spcAft>
                <a:spcPts val="0"/>
              </a:spcAft>
              <a:buSzPts val="2200"/>
              <a:buChar char="•"/>
            </a:pPr>
            <a:r>
              <a:rPr lang="en" i="1"/>
              <a:t>Why </a:t>
            </a:r>
            <a:r>
              <a:rPr lang="en" b="1" i="1">
                <a:latin typeface="Roboto"/>
                <a:ea typeface="Roboto"/>
                <a:cs typeface="Roboto"/>
                <a:sym typeface="Roboto"/>
              </a:rPr>
              <a:t>build</a:t>
            </a:r>
            <a:r>
              <a:rPr lang="en" i="1"/>
              <a:t> experts?</a:t>
            </a:r>
            <a:endParaRPr/>
          </a:p>
          <a:p>
            <a:pPr marL="457200" lvl="0" indent="-368300" algn="l" rtl="0">
              <a:lnSpc>
                <a:spcPct val="150000"/>
              </a:lnSpc>
              <a:spcBef>
                <a:spcPts val="2000"/>
              </a:spcBef>
              <a:spcAft>
                <a:spcPts val="0"/>
              </a:spcAft>
              <a:buSzPts val="2200"/>
              <a:buChar char="•"/>
            </a:pPr>
            <a:r>
              <a:rPr lang="en"/>
              <a:t>How do you build experts?</a:t>
            </a:r>
            <a:endParaRPr/>
          </a:p>
          <a:p>
            <a:pPr marL="457200" lvl="0" indent="-368300" algn="l" rtl="0">
              <a:lnSpc>
                <a:spcPct val="150000"/>
              </a:lnSpc>
              <a:spcBef>
                <a:spcPts val="2000"/>
              </a:spcBef>
              <a:spcAft>
                <a:spcPts val="2000"/>
              </a:spcAft>
              <a:buSzPts val="2200"/>
              <a:buChar char="•"/>
            </a:pPr>
            <a:r>
              <a:rPr lang="en"/>
              <a:t>Conclusion/Resources</a:t>
            </a:r>
            <a:endParaRPr/>
          </a:p>
        </p:txBody>
      </p:sp>
      <p:pic>
        <p:nvPicPr>
          <p:cNvPr id="147" name="Google Shape;147;p21"/>
          <p:cNvPicPr preferRelativeResize="0"/>
          <p:nvPr/>
        </p:nvPicPr>
        <p:blipFill rotWithShape="1">
          <a:blip r:embed="rId3">
            <a:alphaModFix/>
          </a:blip>
          <a:srcRect/>
          <a:stretch/>
        </p:blipFill>
        <p:spPr>
          <a:xfrm>
            <a:off x="5785524" y="1578610"/>
            <a:ext cx="2547799" cy="2548601"/>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22"/>
          <p:cNvPicPr preferRelativeResize="0"/>
          <p:nvPr/>
        </p:nvPicPr>
        <p:blipFill>
          <a:blip r:embed="rId3" cstate="screen">
            <a:alphaModFix/>
            <a:extLst>
              <a:ext uri="{28A0092B-C50C-407E-A947-70E740481C1C}">
                <a14:useLocalDpi xmlns:a14="http://schemas.microsoft.com/office/drawing/2010/main"/>
              </a:ext>
            </a:extLst>
          </a:blip>
          <a:stretch>
            <a:fillRect/>
          </a:stretch>
        </p:blipFill>
        <p:spPr>
          <a:xfrm>
            <a:off x="152400" y="194925"/>
            <a:ext cx="8839199" cy="475365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333600"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Margin of Error</a:t>
            </a:r>
            <a:endParaRPr/>
          </a:p>
        </p:txBody>
      </p:sp>
      <p:sp>
        <p:nvSpPr>
          <p:cNvPr id="160" name="Google Shape;160;p23"/>
          <p:cNvSpPr txBox="1">
            <a:spLocks noGrp="1"/>
          </p:cNvSpPr>
          <p:nvPr>
            <p:ph type="body" idx="1"/>
          </p:nvPr>
        </p:nvSpPr>
        <p:spPr>
          <a:xfrm>
            <a:off x="4528725" y="500925"/>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Less room for mistakes when hiring qualified experts</a:t>
            </a:r>
            <a:endParaRPr/>
          </a:p>
          <a:p>
            <a:pPr marL="914400" lvl="1" indent="-355600" algn="l" rtl="0">
              <a:spcBef>
                <a:spcPts val="1000"/>
              </a:spcBef>
              <a:spcAft>
                <a:spcPts val="0"/>
              </a:spcAft>
              <a:buSzPts val="2000"/>
              <a:buChar char="○"/>
            </a:pPr>
            <a:r>
              <a:rPr lang="en"/>
              <a:t>Higher risk &amp; time crunch:</a:t>
            </a:r>
            <a:endParaRPr/>
          </a:p>
          <a:p>
            <a:pPr marL="1371600" lvl="2" indent="-342900" algn="l" rtl="0">
              <a:spcBef>
                <a:spcPts val="1000"/>
              </a:spcBef>
              <a:spcAft>
                <a:spcPts val="0"/>
              </a:spcAft>
              <a:buSzPts val="1800"/>
              <a:buChar char="■"/>
            </a:pPr>
            <a:r>
              <a:rPr lang="en"/>
              <a:t>less time to make ROI!</a:t>
            </a:r>
            <a:endParaRPr/>
          </a:p>
          <a:p>
            <a:pPr marL="457200" lvl="0" indent="-368300" algn="l" rtl="0">
              <a:spcBef>
                <a:spcPts val="1000"/>
              </a:spcBef>
              <a:spcAft>
                <a:spcPts val="0"/>
              </a:spcAft>
              <a:buSzPts val="2200"/>
              <a:buChar char="●"/>
            </a:pPr>
            <a:r>
              <a:rPr lang="en"/>
              <a:t>Entry-Level hires cost less</a:t>
            </a:r>
            <a:endParaRPr/>
          </a:p>
          <a:p>
            <a:pPr marL="914400" lvl="1" indent="-355600" algn="l" rtl="0">
              <a:spcBef>
                <a:spcPts val="1000"/>
              </a:spcBef>
              <a:spcAft>
                <a:spcPts val="0"/>
              </a:spcAft>
              <a:buSzPts val="2000"/>
              <a:buChar char="○"/>
            </a:pPr>
            <a:r>
              <a:rPr lang="en"/>
              <a:t>Easier to make return when investment is lower</a:t>
            </a:r>
            <a:endParaRPr/>
          </a:p>
        </p:txBody>
      </p:sp>
      <p:pic>
        <p:nvPicPr>
          <p:cNvPr id="161" name="Google Shape;161;p2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2200" y="1711836"/>
            <a:ext cx="2998702" cy="2487176"/>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4"/>
          <p:cNvSpPr txBox="1">
            <a:spLocks noGrp="1"/>
          </p:cNvSpPr>
          <p:nvPr>
            <p:ph type="title" idx="4294967295"/>
          </p:nvPr>
        </p:nvSpPr>
        <p:spPr>
          <a:xfrm>
            <a:off x="333600" y="500925"/>
            <a:ext cx="3495900" cy="111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Creating Experts Fosters Bonds</a:t>
            </a:r>
            <a:endParaRPr/>
          </a:p>
        </p:txBody>
      </p:sp>
      <p:sp>
        <p:nvSpPr>
          <p:cNvPr id="168" name="Google Shape;168;p24"/>
          <p:cNvSpPr txBox="1">
            <a:spLocks noGrp="1"/>
          </p:cNvSpPr>
          <p:nvPr>
            <p:ph type="body" idx="1"/>
          </p:nvPr>
        </p:nvSpPr>
        <p:spPr>
          <a:xfrm>
            <a:off x="343275" y="520200"/>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Bonding reduces turnover</a:t>
            </a:r>
            <a:endParaRPr/>
          </a:p>
          <a:p>
            <a:pPr marL="914400" lvl="1" indent="-355600" algn="l" rtl="0">
              <a:spcBef>
                <a:spcPts val="1000"/>
              </a:spcBef>
              <a:spcAft>
                <a:spcPts val="0"/>
              </a:spcAft>
              <a:buSzPts val="2000"/>
              <a:buChar char="○"/>
            </a:pPr>
            <a:r>
              <a:rPr lang="en"/>
              <a:t>A bond to the company</a:t>
            </a:r>
            <a:endParaRPr/>
          </a:p>
          <a:p>
            <a:pPr marL="1371600" lvl="2" indent="-342900" algn="l" rtl="0">
              <a:spcBef>
                <a:spcPts val="1000"/>
              </a:spcBef>
              <a:spcAft>
                <a:spcPts val="0"/>
              </a:spcAft>
              <a:buSzPts val="1800"/>
              <a:buChar char="■"/>
            </a:pPr>
            <a:r>
              <a:rPr lang="en"/>
              <a:t>Company is investing in careers &amp; growth</a:t>
            </a:r>
            <a:endParaRPr/>
          </a:p>
          <a:p>
            <a:pPr marL="1371600" lvl="2" indent="-342900" algn="l" rtl="0">
              <a:spcBef>
                <a:spcPts val="1000"/>
              </a:spcBef>
              <a:spcAft>
                <a:spcPts val="0"/>
              </a:spcAft>
              <a:buSzPts val="1800"/>
              <a:buChar char="■"/>
            </a:pPr>
            <a:r>
              <a:rPr lang="en"/>
              <a:t>Employee sees their impact scale with growth</a:t>
            </a:r>
            <a:endParaRPr/>
          </a:p>
          <a:p>
            <a:pPr marL="914400" lvl="1" indent="-355600" algn="l" rtl="0">
              <a:spcBef>
                <a:spcPts val="1000"/>
              </a:spcBef>
              <a:spcAft>
                <a:spcPts val="0"/>
              </a:spcAft>
              <a:buSzPts val="2000"/>
              <a:buChar char="○"/>
            </a:pPr>
            <a:r>
              <a:rPr lang="en"/>
              <a:t>A bond to other employees</a:t>
            </a:r>
            <a:endParaRPr/>
          </a:p>
          <a:p>
            <a:pPr marL="1371600" lvl="2" indent="-342900" algn="l" rtl="0">
              <a:spcBef>
                <a:spcPts val="1000"/>
              </a:spcBef>
              <a:spcAft>
                <a:spcPts val="0"/>
              </a:spcAft>
              <a:buSzPts val="1800"/>
              <a:buChar char="■"/>
            </a:pPr>
            <a:r>
              <a:rPr lang="en"/>
              <a:t>Employees grow together</a:t>
            </a:r>
            <a:endParaRPr/>
          </a:p>
        </p:txBody>
      </p:sp>
      <p:pic>
        <p:nvPicPr>
          <p:cNvPr id="169" name="Google Shape;169;p2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746899" y="1871615"/>
            <a:ext cx="2625048" cy="2263999"/>
          </a:xfrm>
          <a:prstGeom prst="rect">
            <a:avLst/>
          </a:prstGeom>
          <a:noFill/>
          <a:ln w="76200" cap="flat" cmpd="sng">
            <a:solidFill>
              <a:srgbClr val="FFFFFF"/>
            </a:solidFill>
            <a:prstDash val="solid"/>
            <a:round/>
            <a:headEnd type="none" w="sm" len="sm"/>
            <a:tailEnd type="none" w="sm" len="sm"/>
          </a:ln>
        </p:spPr>
      </p:pic>
      <p:sp>
        <p:nvSpPr>
          <p:cNvPr id="170" name="Google Shape;170;p24"/>
          <p:cNvSpPr txBox="1">
            <a:spLocks noGrp="1"/>
          </p:cNvSpPr>
          <p:nvPr>
            <p:ph type="title"/>
          </p:nvPr>
        </p:nvSpPr>
        <p:spPr>
          <a:xfrm>
            <a:off x="5311475"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Creating Experts Fosters Bonds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333600" y="500925"/>
            <a:ext cx="3495900" cy="1117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Last, But Not Least</a:t>
            </a:r>
            <a:endParaRPr/>
          </a:p>
        </p:txBody>
      </p:sp>
      <p:sp>
        <p:nvSpPr>
          <p:cNvPr id="177" name="Google Shape;177;p25"/>
          <p:cNvSpPr txBox="1">
            <a:spLocks noGrp="1"/>
          </p:cNvSpPr>
          <p:nvPr>
            <p:ph type="body" idx="1"/>
          </p:nvPr>
        </p:nvSpPr>
        <p:spPr>
          <a:xfrm>
            <a:off x="4528725" y="500925"/>
            <a:ext cx="4282200" cy="4103100"/>
          </a:xfrm>
          <a:prstGeom prst="rect">
            <a:avLst/>
          </a:prstGeom>
        </p:spPr>
        <p:txBody>
          <a:bodyPr spcFirstLastPara="1" wrap="square" lIns="91425" tIns="91425" rIns="91425" bIns="91425" anchor="t" anchorCtr="0">
            <a:noAutofit/>
          </a:bodyPr>
          <a:lstStyle/>
          <a:p>
            <a:pPr marL="457200" lvl="0" indent="-368300" algn="l" rtl="0">
              <a:spcBef>
                <a:spcPts val="1000"/>
              </a:spcBef>
              <a:spcAft>
                <a:spcPts val="0"/>
              </a:spcAft>
              <a:buSzPts val="2200"/>
              <a:buChar char="●"/>
            </a:pPr>
            <a:r>
              <a:rPr lang="en"/>
              <a:t>Hiring newbies creates a culture of opportunity</a:t>
            </a:r>
            <a:endParaRPr/>
          </a:p>
          <a:p>
            <a:pPr marL="914400" lvl="1" indent="-355600" algn="l" rtl="0">
              <a:spcBef>
                <a:spcPts val="1000"/>
              </a:spcBef>
              <a:spcAft>
                <a:spcPts val="0"/>
              </a:spcAft>
              <a:buSzPts val="2000"/>
              <a:buChar char="○"/>
            </a:pPr>
            <a:r>
              <a:rPr lang="en"/>
              <a:t>Opening doors for less experienced, educated, or privileged individuals</a:t>
            </a:r>
            <a:endParaRPr/>
          </a:p>
          <a:p>
            <a:pPr marL="457200" lvl="0" indent="-368300" algn="l" rtl="0">
              <a:spcBef>
                <a:spcPts val="1000"/>
              </a:spcBef>
              <a:spcAft>
                <a:spcPts val="0"/>
              </a:spcAft>
              <a:buSzPts val="2200"/>
              <a:buChar char="●"/>
            </a:pPr>
            <a:r>
              <a:rPr lang="en"/>
              <a:t>You’ll be amazed at how people can grow!</a:t>
            </a:r>
            <a:endParaRPr/>
          </a:p>
        </p:txBody>
      </p:sp>
      <p:pic>
        <p:nvPicPr>
          <p:cNvPr id="178" name="Google Shape;178;p2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7125" y="1363985"/>
            <a:ext cx="3248850" cy="2877915"/>
          </a:xfrm>
          <a:prstGeom prst="rect">
            <a:avLst/>
          </a:prstGeom>
          <a:noFill/>
          <a:ln w="76200" cap="flat" cmpd="sng">
            <a:solidFill>
              <a:srgbClr val="FFFFFF"/>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uper-u-them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000000"/>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5706</Words>
  <Application>Microsoft Macintosh PowerPoint</Application>
  <PresentationFormat>On-screen Show (16:9)</PresentationFormat>
  <Paragraphs>609</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Roboto Light</vt:lpstr>
      <vt:lpstr>Roboto</vt:lpstr>
      <vt:lpstr>Oswald Medium</vt:lpstr>
      <vt:lpstr>Oswald Light</vt:lpstr>
      <vt:lpstr>Calibri</vt:lpstr>
      <vt:lpstr>Oswald</vt:lpstr>
      <vt:lpstr>Arial</vt:lpstr>
      <vt:lpstr>super-u-theme</vt:lpstr>
      <vt:lpstr>How to Create Kubernetes Experts</vt:lpstr>
      <vt:lpstr>Who Are We?</vt:lpstr>
      <vt:lpstr>PowerPoint Presentation</vt:lpstr>
      <vt:lpstr>63% Certified</vt:lpstr>
      <vt:lpstr>Agenda</vt:lpstr>
      <vt:lpstr>PowerPoint Presentation</vt:lpstr>
      <vt:lpstr>Margin of Error</vt:lpstr>
      <vt:lpstr>Creating Experts Fosters Bonds</vt:lpstr>
      <vt:lpstr>Last, But Not Least</vt:lpstr>
      <vt:lpstr>PowerPoint Presentation</vt:lpstr>
      <vt:lpstr>Anyone Can Create an Expert</vt:lpstr>
      <vt:lpstr>Agenda</vt:lpstr>
      <vt:lpstr>The Big Picture</vt:lpstr>
      <vt:lpstr>Our Various Teams</vt:lpstr>
      <vt:lpstr>Jobs &amp; Roles</vt:lpstr>
      <vt:lpstr>Going From A to B</vt:lpstr>
      <vt:lpstr>Step 1: Define the Destination</vt:lpstr>
      <vt:lpstr>Other Options</vt:lpstr>
      <vt:lpstr>Now?</vt:lpstr>
      <vt:lpstr>Step 2: Define the Entry-Point</vt:lpstr>
      <vt:lpstr>Point A -&gt; Point B</vt:lpstr>
      <vt:lpstr>PowerPoint Presentation</vt:lpstr>
      <vt:lpstr>Step 3: Hire Someone!</vt:lpstr>
      <vt:lpstr>Skill is Good, Ability to Grow is Better</vt:lpstr>
      <vt:lpstr>Look For the Passion</vt:lpstr>
      <vt:lpstr>Be Transparent</vt:lpstr>
      <vt:lpstr>Step 4: Begin the Quest!</vt:lpstr>
      <vt:lpstr>PowerPoint Presentation</vt:lpstr>
      <vt:lpstr>Sidequests</vt:lpstr>
      <vt:lpstr>Sidequests</vt:lpstr>
      <vt:lpstr>PowerPoint Presentation</vt:lpstr>
      <vt:lpstr>Growth and Reward</vt:lpstr>
      <vt:lpstr>Eventually...</vt:lpstr>
      <vt:lpstr>A Flavor of Skill, Not Just a Flattering Title</vt:lpstr>
      <vt:lpstr>When to Move to Next Role?</vt:lpstr>
      <vt:lpstr>Promotions</vt:lpstr>
      <vt:lpstr>Rewards</vt:lpstr>
      <vt:lpstr>Summary</vt:lpstr>
      <vt:lpstr>Step 5: Rinse and Repeat</vt:lpstr>
      <vt:lpstr>Iteration</vt:lpstr>
      <vt:lpstr>How We Do It</vt:lpstr>
      <vt:lpstr>Agenda</vt:lpstr>
      <vt:lpstr>Resources We Like</vt:lpstr>
      <vt:lpstr>Resources We Like</vt:lpstr>
      <vt:lpstr>Resources We Like</vt:lpstr>
      <vt:lpstr>Resources We Like</vt:lpstr>
      <vt:lpstr>Resources We Like</vt:lpstr>
      <vt:lpstr>supergiant.io/training/</vt:lpstr>
      <vt:lpstr>See our slides at supergiant.live/kubecon-eu-2019</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Create Kubernetes Experts</dc:title>
  <cp:lastModifiedBy>Clarke Vennerbeck</cp:lastModifiedBy>
  <cp:revision>1</cp:revision>
  <dcterms:modified xsi:type="dcterms:W3CDTF">2019-05-23T09:36:48Z</dcterms:modified>
</cp:coreProperties>
</file>